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63" r:id="rId4"/>
    <p:sldId id="259" r:id="rId5"/>
    <p:sldId id="262" r:id="rId6"/>
    <p:sldId id="257" r:id="rId7"/>
    <p:sldId id="260" r:id="rId8"/>
    <p:sldId id="269" r:id="rId9"/>
    <p:sldId id="272" r:id="rId10"/>
    <p:sldId id="281" r:id="rId11"/>
    <p:sldId id="261" r:id="rId12"/>
    <p:sldId id="264" r:id="rId13"/>
    <p:sldId id="266" r:id="rId14"/>
    <p:sldId id="267" r:id="rId15"/>
    <p:sldId id="265" r:id="rId16"/>
    <p:sldId id="268" r:id="rId17"/>
    <p:sldId id="282" r:id="rId18"/>
    <p:sldId id="270" r:id="rId19"/>
    <p:sldId id="271" r:id="rId20"/>
    <p:sldId id="283" r:id="rId21"/>
    <p:sldId id="273" r:id="rId22"/>
    <p:sldId id="274" r:id="rId23"/>
    <p:sldId id="275" r:id="rId24"/>
    <p:sldId id="276" r:id="rId25"/>
    <p:sldId id="277" r:id="rId26"/>
    <p:sldId id="284" r:id="rId27"/>
    <p:sldId id="278" r:id="rId28"/>
    <p:sldId id="285" r:id="rId29"/>
    <p:sldId id="279" r:id="rId30"/>
    <p:sldId id="280" r:id="rId31"/>
    <p:sldId id="286"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623" autoAdjust="0"/>
  </p:normalViewPr>
  <p:slideViewPr>
    <p:cSldViewPr>
      <p:cViewPr varScale="1">
        <p:scale>
          <a:sx n="64" d="100"/>
          <a:sy n="64" d="100"/>
        </p:scale>
        <p:origin x="-13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311CA-3944-4D06-882F-1DD007CB38A9}" type="doc">
      <dgm:prSet loTypeId="urn:microsoft.com/office/officeart/2005/8/layout/pyramid1" loCatId="pyramid" qsTypeId="urn:microsoft.com/office/officeart/2005/8/quickstyle/simple1" qsCatId="simple" csTypeId="urn:microsoft.com/office/officeart/2005/8/colors/accent1_2" csCatId="accent1" phldr="1"/>
      <dgm:spPr/>
    </dgm:pt>
    <dgm:pt modelId="{7448C4B4-7B4C-476E-AC18-876B12526FEC}">
      <dgm:prSet phldrT="[Texto]" custT="1"/>
      <dgm:spPr/>
      <dgm:t>
        <a:bodyPr/>
        <a:lstStyle/>
        <a:p>
          <a:r>
            <a:rPr lang="es-ES" sz="4000" dirty="0" smtClean="0"/>
            <a:t>N2) R asistido por A</a:t>
          </a:r>
          <a:endParaRPr lang="es-ES" sz="4000" dirty="0"/>
        </a:p>
      </dgm:t>
    </dgm:pt>
    <dgm:pt modelId="{5B277BDC-F737-4771-8DE1-DA462B21227F}" type="parTrans" cxnId="{36B05EF7-A667-46D3-8E0D-99E7DAADB44B}">
      <dgm:prSet/>
      <dgm:spPr/>
      <dgm:t>
        <a:bodyPr/>
        <a:lstStyle/>
        <a:p>
          <a:endParaRPr lang="es-ES"/>
        </a:p>
      </dgm:t>
    </dgm:pt>
    <dgm:pt modelId="{2014BC0D-6C8A-42A4-82C3-7CAF4BD20646}" type="sibTrans" cxnId="{36B05EF7-A667-46D3-8E0D-99E7DAADB44B}">
      <dgm:prSet/>
      <dgm:spPr/>
      <dgm:t>
        <a:bodyPr/>
        <a:lstStyle/>
        <a:p>
          <a:endParaRPr lang="es-ES"/>
        </a:p>
      </dgm:t>
    </dgm:pt>
    <dgm:pt modelId="{4A5F0F3C-FC7D-423F-A8D2-5AE377AE57A2}">
      <dgm:prSet phldrT="[Texto]" custT="1"/>
      <dgm:spPr/>
      <dgm:t>
        <a:bodyPr/>
        <a:lstStyle/>
        <a:p>
          <a:r>
            <a:rPr lang="es-ES" sz="4000" dirty="0" smtClean="0"/>
            <a:t>N1) R en solitario </a:t>
          </a:r>
          <a:endParaRPr lang="es-ES" sz="4000" dirty="0"/>
        </a:p>
      </dgm:t>
    </dgm:pt>
    <dgm:pt modelId="{55E43241-27BE-41A9-9948-895144C3741D}" type="parTrans" cxnId="{8CB97189-4110-4428-B2F6-0652D6FECA6E}">
      <dgm:prSet/>
      <dgm:spPr/>
      <dgm:t>
        <a:bodyPr/>
        <a:lstStyle/>
        <a:p>
          <a:endParaRPr lang="es-ES"/>
        </a:p>
      </dgm:t>
    </dgm:pt>
    <dgm:pt modelId="{73FA7A2F-C1AC-445A-9BF7-7B0C96187565}" type="sibTrans" cxnId="{8CB97189-4110-4428-B2F6-0652D6FECA6E}">
      <dgm:prSet/>
      <dgm:spPr/>
      <dgm:t>
        <a:bodyPr/>
        <a:lstStyle/>
        <a:p>
          <a:endParaRPr lang="es-ES"/>
        </a:p>
      </dgm:t>
    </dgm:pt>
    <dgm:pt modelId="{90D63FF5-6734-4954-A49E-81DC52584ED0}">
      <dgm:prSet custT="1"/>
      <dgm:spPr/>
      <dgm:t>
        <a:bodyPr/>
        <a:lstStyle/>
        <a:p>
          <a:r>
            <a:rPr lang="es-ES" sz="4000" dirty="0" smtClean="0"/>
            <a:t>N3) A </a:t>
          </a:r>
        </a:p>
        <a:p>
          <a:r>
            <a:rPr lang="es-ES" sz="4000" dirty="0" smtClean="0"/>
            <a:t>asistido por R</a:t>
          </a:r>
          <a:endParaRPr lang="es-ES" sz="4000" dirty="0"/>
        </a:p>
      </dgm:t>
    </dgm:pt>
    <dgm:pt modelId="{7863FA93-234B-4292-B413-90F8F6C978E3}" type="parTrans" cxnId="{96C89ADB-ADD0-448E-B8B1-BADE61E7F0E9}">
      <dgm:prSet/>
      <dgm:spPr/>
      <dgm:t>
        <a:bodyPr/>
        <a:lstStyle/>
        <a:p>
          <a:endParaRPr lang="es-ES"/>
        </a:p>
      </dgm:t>
    </dgm:pt>
    <dgm:pt modelId="{02E28D68-9908-4564-A273-C1E8B91064D3}" type="sibTrans" cxnId="{96C89ADB-ADD0-448E-B8B1-BADE61E7F0E9}">
      <dgm:prSet/>
      <dgm:spPr/>
      <dgm:t>
        <a:bodyPr/>
        <a:lstStyle/>
        <a:p>
          <a:endParaRPr lang="es-ES"/>
        </a:p>
      </dgm:t>
    </dgm:pt>
    <dgm:pt modelId="{707E2D07-546C-4FF6-99D8-8E615F9AAC0B}" type="pres">
      <dgm:prSet presAssocID="{D76311CA-3944-4D06-882F-1DD007CB38A9}" presName="Name0" presStyleCnt="0">
        <dgm:presLayoutVars>
          <dgm:dir/>
          <dgm:animLvl val="lvl"/>
          <dgm:resizeHandles val="exact"/>
        </dgm:presLayoutVars>
      </dgm:prSet>
      <dgm:spPr/>
    </dgm:pt>
    <dgm:pt modelId="{76AECAB3-9ADC-4B96-B1CB-22F29D18908E}" type="pres">
      <dgm:prSet presAssocID="{90D63FF5-6734-4954-A49E-81DC52584ED0}" presName="Name8" presStyleCnt="0"/>
      <dgm:spPr/>
    </dgm:pt>
    <dgm:pt modelId="{C0A62475-3CB5-4050-A80C-36F60F5EFC94}" type="pres">
      <dgm:prSet presAssocID="{90D63FF5-6734-4954-A49E-81DC52584ED0}" presName="level" presStyleLbl="node1" presStyleIdx="0" presStyleCnt="3" custScaleX="178520" custLinFactNeighborX="706" custLinFactNeighborY="1967">
        <dgm:presLayoutVars>
          <dgm:chMax val="1"/>
          <dgm:bulletEnabled val="1"/>
        </dgm:presLayoutVars>
      </dgm:prSet>
      <dgm:spPr/>
      <dgm:t>
        <a:bodyPr/>
        <a:lstStyle/>
        <a:p>
          <a:endParaRPr lang="es-ES"/>
        </a:p>
      </dgm:t>
    </dgm:pt>
    <dgm:pt modelId="{2B732925-8D00-45A8-A1F8-FFA56162A09F}" type="pres">
      <dgm:prSet presAssocID="{90D63FF5-6734-4954-A49E-81DC52584ED0}" presName="levelTx" presStyleLbl="revTx" presStyleIdx="0" presStyleCnt="0">
        <dgm:presLayoutVars>
          <dgm:chMax val="1"/>
          <dgm:bulletEnabled val="1"/>
        </dgm:presLayoutVars>
      </dgm:prSet>
      <dgm:spPr/>
      <dgm:t>
        <a:bodyPr/>
        <a:lstStyle/>
        <a:p>
          <a:endParaRPr lang="es-ES"/>
        </a:p>
      </dgm:t>
    </dgm:pt>
    <dgm:pt modelId="{F3ED5C40-5D84-4D7A-BDF1-5C08A31EA8BF}" type="pres">
      <dgm:prSet presAssocID="{7448C4B4-7B4C-476E-AC18-876B12526FEC}" presName="Name8" presStyleCnt="0"/>
      <dgm:spPr/>
    </dgm:pt>
    <dgm:pt modelId="{ACA556FB-02E8-48F7-907B-EC48E37654E8}" type="pres">
      <dgm:prSet presAssocID="{7448C4B4-7B4C-476E-AC18-876B12526FEC}" presName="level" presStyleLbl="node1" presStyleIdx="1" presStyleCnt="3" custScaleX="119013">
        <dgm:presLayoutVars>
          <dgm:chMax val="1"/>
          <dgm:bulletEnabled val="1"/>
        </dgm:presLayoutVars>
      </dgm:prSet>
      <dgm:spPr/>
      <dgm:t>
        <a:bodyPr/>
        <a:lstStyle/>
        <a:p>
          <a:endParaRPr lang="es-ES"/>
        </a:p>
      </dgm:t>
    </dgm:pt>
    <dgm:pt modelId="{915EE618-1733-4BC5-8684-46A26B836254}" type="pres">
      <dgm:prSet presAssocID="{7448C4B4-7B4C-476E-AC18-876B12526FEC}" presName="levelTx" presStyleLbl="revTx" presStyleIdx="0" presStyleCnt="0">
        <dgm:presLayoutVars>
          <dgm:chMax val="1"/>
          <dgm:bulletEnabled val="1"/>
        </dgm:presLayoutVars>
      </dgm:prSet>
      <dgm:spPr/>
      <dgm:t>
        <a:bodyPr/>
        <a:lstStyle/>
        <a:p>
          <a:endParaRPr lang="es-ES"/>
        </a:p>
      </dgm:t>
    </dgm:pt>
    <dgm:pt modelId="{64C8DB51-51B9-4FB6-8429-282DA6924BBD}" type="pres">
      <dgm:prSet presAssocID="{4A5F0F3C-FC7D-423F-A8D2-5AE377AE57A2}" presName="Name8" presStyleCnt="0"/>
      <dgm:spPr/>
    </dgm:pt>
    <dgm:pt modelId="{73F18A39-7C11-4067-A7A4-08621AAACC5C}" type="pres">
      <dgm:prSet presAssocID="{4A5F0F3C-FC7D-423F-A8D2-5AE377AE57A2}" presName="level" presStyleLbl="node1" presStyleIdx="2" presStyleCnt="3" custScaleY="51884" custLinFactNeighborX="-7880" custLinFactNeighborY="6276">
        <dgm:presLayoutVars>
          <dgm:chMax val="1"/>
          <dgm:bulletEnabled val="1"/>
        </dgm:presLayoutVars>
      </dgm:prSet>
      <dgm:spPr/>
      <dgm:t>
        <a:bodyPr/>
        <a:lstStyle/>
        <a:p>
          <a:endParaRPr lang="es-ES"/>
        </a:p>
      </dgm:t>
    </dgm:pt>
    <dgm:pt modelId="{F4ECD29F-66D9-4F4B-81B8-128D7F449431}" type="pres">
      <dgm:prSet presAssocID="{4A5F0F3C-FC7D-423F-A8D2-5AE377AE57A2}" presName="levelTx" presStyleLbl="revTx" presStyleIdx="0" presStyleCnt="0">
        <dgm:presLayoutVars>
          <dgm:chMax val="1"/>
          <dgm:bulletEnabled val="1"/>
        </dgm:presLayoutVars>
      </dgm:prSet>
      <dgm:spPr/>
      <dgm:t>
        <a:bodyPr/>
        <a:lstStyle/>
        <a:p>
          <a:endParaRPr lang="es-ES"/>
        </a:p>
      </dgm:t>
    </dgm:pt>
  </dgm:ptLst>
  <dgm:cxnLst>
    <dgm:cxn modelId="{8E512039-FAEF-4625-A4C9-B1594934E957}" type="presOf" srcId="{90D63FF5-6734-4954-A49E-81DC52584ED0}" destId="{C0A62475-3CB5-4050-A80C-36F60F5EFC94}" srcOrd="0" destOrd="0" presId="urn:microsoft.com/office/officeart/2005/8/layout/pyramid1"/>
    <dgm:cxn modelId="{6C63D8C2-EB44-4A1E-A168-AFD9D21C4A1D}" type="presOf" srcId="{4A5F0F3C-FC7D-423F-A8D2-5AE377AE57A2}" destId="{F4ECD29F-66D9-4F4B-81B8-128D7F449431}" srcOrd="1" destOrd="0" presId="urn:microsoft.com/office/officeart/2005/8/layout/pyramid1"/>
    <dgm:cxn modelId="{36B05EF7-A667-46D3-8E0D-99E7DAADB44B}" srcId="{D76311CA-3944-4D06-882F-1DD007CB38A9}" destId="{7448C4B4-7B4C-476E-AC18-876B12526FEC}" srcOrd="1" destOrd="0" parTransId="{5B277BDC-F737-4771-8DE1-DA462B21227F}" sibTransId="{2014BC0D-6C8A-42A4-82C3-7CAF4BD20646}"/>
    <dgm:cxn modelId="{1EB3CF00-B4F5-4A7D-8D4D-ECAEB8670A75}" type="presOf" srcId="{7448C4B4-7B4C-476E-AC18-876B12526FEC}" destId="{915EE618-1733-4BC5-8684-46A26B836254}" srcOrd="1" destOrd="0" presId="urn:microsoft.com/office/officeart/2005/8/layout/pyramid1"/>
    <dgm:cxn modelId="{8CB97189-4110-4428-B2F6-0652D6FECA6E}" srcId="{D76311CA-3944-4D06-882F-1DD007CB38A9}" destId="{4A5F0F3C-FC7D-423F-A8D2-5AE377AE57A2}" srcOrd="2" destOrd="0" parTransId="{55E43241-27BE-41A9-9948-895144C3741D}" sibTransId="{73FA7A2F-C1AC-445A-9BF7-7B0C96187565}"/>
    <dgm:cxn modelId="{2E629B1B-2703-44D2-BEB9-58E004637607}" type="presOf" srcId="{4A5F0F3C-FC7D-423F-A8D2-5AE377AE57A2}" destId="{73F18A39-7C11-4067-A7A4-08621AAACC5C}" srcOrd="0" destOrd="0" presId="urn:microsoft.com/office/officeart/2005/8/layout/pyramid1"/>
    <dgm:cxn modelId="{107A9A78-0D4F-4DA1-B7C1-FCFE11A902A3}" type="presOf" srcId="{7448C4B4-7B4C-476E-AC18-876B12526FEC}" destId="{ACA556FB-02E8-48F7-907B-EC48E37654E8}" srcOrd="0" destOrd="0" presId="urn:microsoft.com/office/officeart/2005/8/layout/pyramid1"/>
    <dgm:cxn modelId="{C9E71068-7A79-4E81-9A40-B07A7D2C14C0}" type="presOf" srcId="{90D63FF5-6734-4954-A49E-81DC52584ED0}" destId="{2B732925-8D00-45A8-A1F8-FFA56162A09F}" srcOrd="1" destOrd="0" presId="urn:microsoft.com/office/officeart/2005/8/layout/pyramid1"/>
    <dgm:cxn modelId="{96C89ADB-ADD0-448E-B8B1-BADE61E7F0E9}" srcId="{D76311CA-3944-4D06-882F-1DD007CB38A9}" destId="{90D63FF5-6734-4954-A49E-81DC52584ED0}" srcOrd="0" destOrd="0" parTransId="{7863FA93-234B-4292-B413-90F8F6C978E3}" sibTransId="{02E28D68-9908-4564-A273-C1E8B91064D3}"/>
    <dgm:cxn modelId="{A0458B45-5A22-44D7-BE06-A49DA5B59049}" type="presOf" srcId="{D76311CA-3944-4D06-882F-1DD007CB38A9}" destId="{707E2D07-546C-4FF6-99D8-8E615F9AAC0B}" srcOrd="0" destOrd="0" presId="urn:microsoft.com/office/officeart/2005/8/layout/pyramid1"/>
    <dgm:cxn modelId="{8500B241-E325-4D68-8A00-E8A5461DC81A}" type="presParOf" srcId="{707E2D07-546C-4FF6-99D8-8E615F9AAC0B}" destId="{76AECAB3-9ADC-4B96-B1CB-22F29D18908E}" srcOrd="0" destOrd="0" presId="urn:microsoft.com/office/officeart/2005/8/layout/pyramid1"/>
    <dgm:cxn modelId="{2BEE5123-5EA8-47E9-A19B-17DF229E1712}" type="presParOf" srcId="{76AECAB3-9ADC-4B96-B1CB-22F29D18908E}" destId="{C0A62475-3CB5-4050-A80C-36F60F5EFC94}" srcOrd="0" destOrd="0" presId="urn:microsoft.com/office/officeart/2005/8/layout/pyramid1"/>
    <dgm:cxn modelId="{AF1F621A-9ADD-4B4E-B544-1D81E828660D}" type="presParOf" srcId="{76AECAB3-9ADC-4B96-B1CB-22F29D18908E}" destId="{2B732925-8D00-45A8-A1F8-FFA56162A09F}" srcOrd="1" destOrd="0" presId="urn:microsoft.com/office/officeart/2005/8/layout/pyramid1"/>
    <dgm:cxn modelId="{C131C4BD-A145-45FF-A5E9-D26FFB568B24}" type="presParOf" srcId="{707E2D07-546C-4FF6-99D8-8E615F9AAC0B}" destId="{F3ED5C40-5D84-4D7A-BDF1-5C08A31EA8BF}" srcOrd="1" destOrd="0" presId="urn:microsoft.com/office/officeart/2005/8/layout/pyramid1"/>
    <dgm:cxn modelId="{0515517A-6976-45C1-9F38-5901A53286DE}" type="presParOf" srcId="{F3ED5C40-5D84-4D7A-BDF1-5C08A31EA8BF}" destId="{ACA556FB-02E8-48F7-907B-EC48E37654E8}" srcOrd="0" destOrd="0" presId="urn:microsoft.com/office/officeart/2005/8/layout/pyramid1"/>
    <dgm:cxn modelId="{EDD7AAFB-D34E-4F49-80CE-8BFA7909B9E9}" type="presParOf" srcId="{F3ED5C40-5D84-4D7A-BDF1-5C08A31EA8BF}" destId="{915EE618-1733-4BC5-8684-46A26B836254}" srcOrd="1" destOrd="0" presId="urn:microsoft.com/office/officeart/2005/8/layout/pyramid1"/>
    <dgm:cxn modelId="{B30AEB75-E49E-48AC-8F08-31714E8E184A}" type="presParOf" srcId="{707E2D07-546C-4FF6-99D8-8E615F9AAC0B}" destId="{64C8DB51-51B9-4FB6-8429-282DA6924BBD}" srcOrd="2" destOrd="0" presId="urn:microsoft.com/office/officeart/2005/8/layout/pyramid1"/>
    <dgm:cxn modelId="{8DC5C7BE-F3C0-4B6E-867C-63A9AF5FBCF0}" type="presParOf" srcId="{64C8DB51-51B9-4FB6-8429-282DA6924BBD}" destId="{73F18A39-7C11-4067-A7A4-08621AAACC5C}" srcOrd="0" destOrd="0" presId="urn:microsoft.com/office/officeart/2005/8/layout/pyramid1"/>
    <dgm:cxn modelId="{1D86B608-3746-458C-A27E-6B205868ECEA}" type="presParOf" srcId="{64C8DB51-51B9-4FB6-8429-282DA6924BBD}" destId="{F4ECD29F-66D9-4F4B-81B8-128D7F449431}" srcOrd="1" destOrd="0" presId="urn:microsoft.com/office/officeart/2005/8/layout/pyramid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C9A31-2264-431C-B2CB-85AF4D05CC35}" type="doc">
      <dgm:prSet loTypeId="urn:microsoft.com/office/officeart/2005/8/layout/venn1" loCatId="relationship" qsTypeId="urn:microsoft.com/office/officeart/2005/8/quickstyle/simple1" qsCatId="simple" csTypeId="urn:microsoft.com/office/officeart/2005/8/colors/accent1_2" csCatId="accent1" phldr="1"/>
      <dgm:spPr/>
    </dgm:pt>
    <dgm:pt modelId="{E82B1EA6-5E84-44FA-8829-BD482FC9C765}">
      <dgm:prSet phldrT="[Texto]"/>
      <dgm:spPr/>
      <dgm:t>
        <a:bodyPr/>
        <a:lstStyle/>
        <a:p>
          <a:r>
            <a:rPr lang="es-ES" b="1" dirty="0" smtClean="0"/>
            <a:t>visión de conjunto</a:t>
          </a:r>
          <a:endParaRPr lang="es-ES" dirty="0"/>
        </a:p>
      </dgm:t>
    </dgm:pt>
    <dgm:pt modelId="{D6CC4991-AD61-4E55-9CBC-3E97ACB64AD4}" type="parTrans" cxnId="{6B4450A1-058F-49FF-B8C5-E4FE0A0447D7}">
      <dgm:prSet/>
      <dgm:spPr/>
      <dgm:t>
        <a:bodyPr/>
        <a:lstStyle/>
        <a:p>
          <a:endParaRPr lang="es-ES"/>
        </a:p>
      </dgm:t>
    </dgm:pt>
    <dgm:pt modelId="{AC2DA8BA-36A2-4754-AFAA-E27555FFE315}" type="sibTrans" cxnId="{6B4450A1-058F-49FF-B8C5-E4FE0A0447D7}">
      <dgm:prSet/>
      <dgm:spPr/>
      <dgm:t>
        <a:bodyPr/>
        <a:lstStyle/>
        <a:p>
          <a:endParaRPr lang="es-ES"/>
        </a:p>
      </dgm:t>
    </dgm:pt>
    <dgm:pt modelId="{40855C70-28E8-428B-AC28-1219560BE7F3}">
      <dgm:prSet phldrT="[Texto]"/>
      <dgm:spPr/>
      <dgm:t>
        <a:bodyPr/>
        <a:lstStyle/>
        <a:p>
          <a:r>
            <a:rPr lang="es-ES" b="1" dirty="0" smtClean="0"/>
            <a:t>fundamentos quirúrgicos </a:t>
          </a:r>
          <a:endParaRPr lang="es-ES" dirty="0"/>
        </a:p>
      </dgm:t>
    </dgm:pt>
    <dgm:pt modelId="{46877E43-1B45-4015-8A1E-090813723A18}" type="parTrans" cxnId="{46350207-4E86-46A2-A0CA-154DCE9CD812}">
      <dgm:prSet/>
      <dgm:spPr/>
      <dgm:t>
        <a:bodyPr/>
        <a:lstStyle/>
        <a:p>
          <a:endParaRPr lang="es-ES"/>
        </a:p>
      </dgm:t>
    </dgm:pt>
    <dgm:pt modelId="{49A3B28F-F415-4932-B13D-83777DB8A8DD}" type="sibTrans" cxnId="{46350207-4E86-46A2-A0CA-154DCE9CD812}">
      <dgm:prSet/>
      <dgm:spPr/>
      <dgm:t>
        <a:bodyPr/>
        <a:lstStyle/>
        <a:p>
          <a:endParaRPr lang="es-ES"/>
        </a:p>
      </dgm:t>
    </dgm:pt>
    <dgm:pt modelId="{8E5EFADE-7B46-4E01-B746-4C3D7736095A}">
      <dgm:prSet phldrT="[Texto]"/>
      <dgm:spPr/>
      <dgm:t>
        <a:bodyPr/>
        <a:lstStyle/>
        <a:p>
          <a:r>
            <a:rPr lang="es-ES" b="1" dirty="0" smtClean="0"/>
            <a:t>gradual y continua</a:t>
          </a:r>
          <a:endParaRPr lang="es-ES" dirty="0"/>
        </a:p>
      </dgm:t>
    </dgm:pt>
    <dgm:pt modelId="{DC37CAE4-B6D8-4E1D-AE92-9D4D300CDFB7}" type="sibTrans" cxnId="{F54D068A-3F3A-439F-A81D-F9854CC50D4A}">
      <dgm:prSet/>
      <dgm:spPr/>
      <dgm:t>
        <a:bodyPr/>
        <a:lstStyle/>
        <a:p>
          <a:endParaRPr lang="es-ES"/>
        </a:p>
      </dgm:t>
    </dgm:pt>
    <dgm:pt modelId="{35B5A549-48C1-4A80-A867-076E37F8588E}" type="parTrans" cxnId="{F54D068A-3F3A-439F-A81D-F9854CC50D4A}">
      <dgm:prSet/>
      <dgm:spPr/>
      <dgm:t>
        <a:bodyPr/>
        <a:lstStyle/>
        <a:p>
          <a:endParaRPr lang="es-ES"/>
        </a:p>
      </dgm:t>
    </dgm:pt>
    <dgm:pt modelId="{87E42FF5-BCCE-4D72-8298-DD73F054A97D}" type="pres">
      <dgm:prSet presAssocID="{549C9A31-2264-431C-B2CB-85AF4D05CC35}" presName="compositeShape" presStyleCnt="0">
        <dgm:presLayoutVars>
          <dgm:chMax val="7"/>
          <dgm:dir/>
          <dgm:resizeHandles val="exact"/>
        </dgm:presLayoutVars>
      </dgm:prSet>
      <dgm:spPr/>
    </dgm:pt>
    <dgm:pt modelId="{A4313614-60F3-4084-9E16-517EBE6A98B4}" type="pres">
      <dgm:prSet presAssocID="{8E5EFADE-7B46-4E01-B746-4C3D7736095A}" presName="circ1" presStyleLbl="vennNode1" presStyleIdx="0" presStyleCnt="3"/>
      <dgm:spPr/>
      <dgm:t>
        <a:bodyPr/>
        <a:lstStyle/>
        <a:p>
          <a:endParaRPr lang="es-ES"/>
        </a:p>
      </dgm:t>
    </dgm:pt>
    <dgm:pt modelId="{330FB242-781F-4137-A6FD-AF335372C56A}" type="pres">
      <dgm:prSet presAssocID="{8E5EFADE-7B46-4E01-B746-4C3D7736095A}" presName="circ1Tx" presStyleLbl="revTx" presStyleIdx="0" presStyleCnt="0">
        <dgm:presLayoutVars>
          <dgm:chMax val="0"/>
          <dgm:chPref val="0"/>
          <dgm:bulletEnabled val="1"/>
        </dgm:presLayoutVars>
      </dgm:prSet>
      <dgm:spPr/>
      <dgm:t>
        <a:bodyPr/>
        <a:lstStyle/>
        <a:p>
          <a:endParaRPr lang="es-ES"/>
        </a:p>
      </dgm:t>
    </dgm:pt>
    <dgm:pt modelId="{7759F9B9-97F5-4131-BF35-15536DFB0AC9}" type="pres">
      <dgm:prSet presAssocID="{E82B1EA6-5E84-44FA-8829-BD482FC9C765}" presName="circ2" presStyleLbl="vennNode1" presStyleIdx="1" presStyleCnt="3"/>
      <dgm:spPr/>
      <dgm:t>
        <a:bodyPr/>
        <a:lstStyle/>
        <a:p>
          <a:endParaRPr lang="es-ES"/>
        </a:p>
      </dgm:t>
    </dgm:pt>
    <dgm:pt modelId="{4C9C794A-1D3F-41CA-A107-F449004E729B}" type="pres">
      <dgm:prSet presAssocID="{E82B1EA6-5E84-44FA-8829-BD482FC9C765}" presName="circ2Tx" presStyleLbl="revTx" presStyleIdx="0" presStyleCnt="0">
        <dgm:presLayoutVars>
          <dgm:chMax val="0"/>
          <dgm:chPref val="0"/>
          <dgm:bulletEnabled val="1"/>
        </dgm:presLayoutVars>
      </dgm:prSet>
      <dgm:spPr/>
      <dgm:t>
        <a:bodyPr/>
        <a:lstStyle/>
        <a:p>
          <a:endParaRPr lang="es-ES"/>
        </a:p>
      </dgm:t>
    </dgm:pt>
    <dgm:pt modelId="{33A47376-3C74-4802-8DF9-312A5070FE5E}" type="pres">
      <dgm:prSet presAssocID="{40855C70-28E8-428B-AC28-1219560BE7F3}" presName="circ3" presStyleLbl="vennNode1" presStyleIdx="2" presStyleCnt="3"/>
      <dgm:spPr/>
      <dgm:t>
        <a:bodyPr/>
        <a:lstStyle/>
        <a:p>
          <a:endParaRPr lang="es-ES"/>
        </a:p>
      </dgm:t>
    </dgm:pt>
    <dgm:pt modelId="{DDDA3E9F-441A-4339-AD3C-27D27CAB68EC}" type="pres">
      <dgm:prSet presAssocID="{40855C70-28E8-428B-AC28-1219560BE7F3}" presName="circ3Tx" presStyleLbl="revTx" presStyleIdx="0" presStyleCnt="0">
        <dgm:presLayoutVars>
          <dgm:chMax val="0"/>
          <dgm:chPref val="0"/>
          <dgm:bulletEnabled val="1"/>
        </dgm:presLayoutVars>
      </dgm:prSet>
      <dgm:spPr/>
      <dgm:t>
        <a:bodyPr/>
        <a:lstStyle/>
        <a:p>
          <a:endParaRPr lang="es-ES"/>
        </a:p>
      </dgm:t>
    </dgm:pt>
  </dgm:ptLst>
  <dgm:cxnLst>
    <dgm:cxn modelId="{7BF8EC5D-3964-440B-829D-5D0F9DE9304E}" type="presOf" srcId="{E82B1EA6-5E84-44FA-8829-BD482FC9C765}" destId="{7759F9B9-97F5-4131-BF35-15536DFB0AC9}" srcOrd="0" destOrd="0" presId="urn:microsoft.com/office/officeart/2005/8/layout/venn1"/>
    <dgm:cxn modelId="{5C2B20BF-48E3-45EE-A990-A750F0FE7406}" type="presOf" srcId="{549C9A31-2264-431C-B2CB-85AF4D05CC35}" destId="{87E42FF5-BCCE-4D72-8298-DD73F054A97D}" srcOrd="0" destOrd="0" presId="urn:microsoft.com/office/officeart/2005/8/layout/venn1"/>
    <dgm:cxn modelId="{46350207-4E86-46A2-A0CA-154DCE9CD812}" srcId="{549C9A31-2264-431C-B2CB-85AF4D05CC35}" destId="{40855C70-28E8-428B-AC28-1219560BE7F3}" srcOrd="2" destOrd="0" parTransId="{46877E43-1B45-4015-8A1E-090813723A18}" sibTransId="{49A3B28F-F415-4932-B13D-83777DB8A8DD}"/>
    <dgm:cxn modelId="{F54D068A-3F3A-439F-A81D-F9854CC50D4A}" srcId="{549C9A31-2264-431C-B2CB-85AF4D05CC35}" destId="{8E5EFADE-7B46-4E01-B746-4C3D7736095A}" srcOrd="0" destOrd="0" parTransId="{35B5A549-48C1-4A80-A867-076E37F8588E}" sibTransId="{DC37CAE4-B6D8-4E1D-AE92-9D4D300CDFB7}"/>
    <dgm:cxn modelId="{21ACB14E-9D75-4A7A-B113-34770D1C5CB2}" type="presOf" srcId="{8E5EFADE-7B46-4E01-B746-4C3D7736095A}" destId="{330FB242-781F-4137-A6FD-AF335372C56A}" srcOrd="1" destOrd="0" presId="urn:microsoft.com/office/officeart/2005/8/layout/venn1"/>
    <dgm:cxn modelId="{9E82C36F-6762-41F8-BFBB-C3DFC1B56848}" type="presOf" srcId="{8E5EFADE-7B46-4E01-B746-4C3D7736095A}" destId="{A4313614-60F3-4084-9E16-517EBE6A98B4}" srcOrd="0" destOrd="0" presId="urn:microsoft.com/office/officeart/2005/8/layout/venn1"/>
    <dgm:cxn modelId="{6B4450A1-058F-49FF-B8C5-E4FE0A0447D7}" srcId="{549C9A31-2264-431C-B2CB-85AF4D05CC35}" destId="{E82B1EA6-5E84-44FA-8829-BD482FC9C765}" srcOrd="1" destOrd="0" parTransId="{D6CC4991-AD61-4E55-9CBC-3E97ACB64AD4}" sibTransId="{AC2DA8BA-36A2-4754-AFAA-E27555FFE315}"/>
    <dgm:cxn modelId="{68296ED5-F260-4CF8-B423-D12B6E0B6E38}" type="presOf" srcId="{40855C70-28E8-428B-AC28-1219560BE7F3}" destId="{33A47376-3C74-4802-8DF9-312A5070FE5E}" srcOrd="0" destOrd="0" presId="urn:microsoft.com/office/officeart/2005/8/layout/venn1"/>
    <dgm:cxn modelId="{F243063E-ECD1-437D-BDA1-A247F03939DF}" type="presOf" srcId="{E82B1EA6-5E84-44FA-8829-BD482FC9C765}" destId="{4C9C794A-1D3F-41CA-A107-F449004E729B}" srcOrd="1" destOrd="0" presId="urn:microsoft.com/office/officeart/2005/8/layout/venn1"/>
    <dgm:cxn modelId="{79D33D4A-1A08-49F8-A7ED-1D279877890D}" type="presOf" srcId="{40855C70-28E8-428B-AC28-1219560BE7F3}" destId="{DDDA3E9F-441A-4339-AD3C-27D27CAB68EC}" srcOrd="1" destOrd="0" presId="urn:microsoft.com/office/officeart/2005/8/layout/venn1"/>
    <dgm:cxn modelId="{848B39CE-A8A1-4F85-A9AF-EDAF2F33A767}" type="presParOf" srcId="{87E42FF5-BCCE-4D72-8298-DD73F054A97D}" destId="{A4313614-60F3-4084-9E16-517EBE6A98B4}" srcOrd="0" destOrd="0" presId="urn:microsoft.com/office/officeart/2005/8/layout/venn1"/>
    <dgm:cxn modelId="{584FD33F-B36A-44B6-B380-FC9AFAF9A481}" type="presParOf" srcId="{87E42FF5-BCCE-4D72-8298-DD73F054A97D}" destId="{330FB242-781F-4137-A6FD-AF335372C56A}" srcOrd="1" destOrd="0" presId="urn:microsoft.com/office/officeart/2005/8/layout/venn1"/>
    <dgm:cxn modelId="{B5732801-E192-4EAD-85C0-AB22389CC2B3}" type="presParOf" srcId="{87E42FF5-BCCE-4D72-8298-DD73F054A97D}" destId="{7759F9B9-97F5-4131-BF35-15536DFB0AC9}" srcOrd="2" destOrd="0" presId="urn:microsoft.com/office/officeart/2005/8/layout/venn1"/>
    <dgm:cxn modelId="{4F5C8C9F-FAAF-4421-A426-242C74A4BDBE}" type="presParOf" srcId="{87E42FF5-BCCE-4D72-8298-DD73F054A97D}" destId="{4C9C794A-1D3F-41CA-A107-F449004E729B}" srcOrd="3" destOrd="0" presId="urn:microsoft.com/office/officeart/2005/8/layout/venn1"/>
    <dgm:cxn modelId="{5B0ABD53-87F0-474B-8813-94F6B3AE670D}" type="presParOf" srcId="{87E42FF5-BCCE-4D72-8298-DD73F054A97D}" destId="{33A47376-3C74-4802-8DF9-312A5070FE5E}" srcOrd="4" destOrd="0" presId="urn:microsoft.com/office/officeart/2005/8/layout/venn1"/>
    <dgm:cxn modelId="{6251D1DC-05F9-46A9-8640-C797609BA2B1}" type="presParOf" srcId="{87E42FF5-BCCE-4D72-8298-DD73F054A97D}" destId="{DDDA3E9F-441A-4339-AD3C-27D27CAB68EC}" srcOrd="5"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C9A31-2264-431C-B2CB-85AF4D05CC35}" type="doc">
      <dgm:prSet loTypeId="urn:microsoft.com/office/officeart/2005/8/layout/venn1" loCatId="relationship" qsTypeId="urn:microsoft.com/office/officeart/2005/8/quickstyle/simple1" qsCatId="simple" csTypeId="urn:microsoft.com/office/officeart/2005/8/colors/accent1_2" csCatId="accent1" phldr="1"/>
      <dgm:spPr/>
    </dgm:pt>
    <dgm:pt modelId="{E82B1EA6-5E84-44FA-8829-BD482FC9C765}">
      <dgm:prSet phldrT="[Texto]" custT="1"/>
      <dgm:spPr/>
      <dgm:t>
        <a:bodyPr/>
        <a:lstStyle/>
        <a:p>
          <a:r>
            <a:rPr lang="es-ES" sz="3200" b="1" dirty="0" smtClean="0"/>
            <a:t>Quirófano Experimental</a:t>
          </a:r>
          <a:endParaRPr lang="es-ES" sz="3200" dirty="0"/>
        </a:p>
      </dgm:t>
    </dgm:pt>
    <dgm:pt modelId="{D6CC4991-AD61-4E55-9CBC-3E97ACB64AD4}" type="parTrans" cxnId="{6B4450A1-058F-49FF-B8C5-E4FE0A0447D7}">
      <dgm:prSet/>
      <dgm:spPr/>
      <dgm:t>
        <a:bodyPr/>
        <a:lstStyle/>
        <a:p>
          <a:endParaRPr lang="es-ES"/>
        </a:p>
      </dgm:t>
    </dgm:pt>
    <dgm:pt modelId="{AC2DA8BA-36A2-4754-AFAA-E27555FFE315}" type="sibTrans" cxnId="{6B4450A1-058F-49FF-B8C5-E4FE0A0447D7}">
      <dgm:prSet/>
      <dgm:spPr/>
      <dgm:t>
        <a:bodyPr/>
        <a:lstStyle/>
        <a:p>
          <a:endParaRPr lang="es-ES"/>
        </a:p>
      </dgm:t>
    </dgm:pt>
    <dgm:pt modelId="{8E5EFADE-7B46-4E01-B746-4C3D7736095A}">
      <dgm:prSet phldrT="[Texto]" custT="1"/>
      <dgm:spPr/>
      <dgm:t>
        <a:bodyPr/>
        <a:lstStyle/>
        <a:p>
          <a:r>
            <a:rPr lang="es-ES" sz="3200" b="1" dirty="0" smtClean="0"/>
            <a:t>Microscopio Quirúrgico</a:t>
          </a:r>
          <a:endParaRPr lang="es-ES" sz="3200" b="1" dirty="0"/>
        </a:p>
      </dgm:t>
    </dgm:pt>
    <dgm:pt modelId="{DC37CAE4-B6D8-4E1D-AE92-9D4D300CDFB7}" type="sibTrans" cxnId="{F54D068A-3F3A-439F-A81D-F9854CC50D4A}">
      <dgm:prSet/>
      <dgm:spPr/>
      <dgm:t>
        <a:bodyPr/>
        <a:lstStyle/>
        <a:p>
          <a:endParaRPr lang="es-ES"/>
        </a:p>
      </dgm:t>
    </dgm:pt>
    <dgm:pt modelId="{35B5A549-48C1-4A80-A867-076E37F8588E}" type="parTrans" cxnId="{F54D068A-3F3A-439F-A81D-F9854CC50D4A}">
      <dgm:prSet/>
      <dgm:spPr/>
      <dgm:t>
        <a:bodyPr/>
        <a:lstStyle/>
        <a:p>
          <a:endParaRPr lang="es-ES"/>
        </a:p>
      </dgm:t>
    </dgm:pt>
    <dgm:pt modelId="{87E42FF5-BCCE-4D72-8298-DD73F054A97D}" type="pres">
      <dgm:prSet presAssocID="{549C9A31-2264-431C-B2CB-85AF4D05CC35}" presName="compositeShape" presStyleCnt="0">
        <dgm:presLayoutVars>
          <dgm:chMax val="7"/>
          <dgm:dir/>
          <dgm:resizeHandles val="exact"/>
        </dgm:presLayoutVars>
      </dgm:prSet>
      <dgm:spPr/>
    </dgm:pt>
    <dgm:pt modelId="{A4313614-60F3-4084-9E16-517EBE6A98B4}" type="pres">
      <dgm:prSet presAssocID="{8E5EFADE-7B46-4E01-B746-4C3D7736095A}" presName="circ1" presStyleLbl="vennNode1" presStyleIdx="0" presStyleCnt="2" custScaleX="179641" custScaleY="134086"/>
      <dgm:spPr/>
      <dgm:t>
        <a:bodyPr/>
        <a:lstStyle/>
        <a:p>
          <a:endParaRPr lang="es-ES"/>
        </a:p>
      </dgm:t>
    </dgm:pt>
    <dgm:pt modelId="{330FB242-781F-4137-A6FD-AF335372C56A}" type="pres">
      <dgm:prSet presAssocID="{8E5EFADE-7B46-4E01-B746-4C3D7736095A}" presName="circ1Tx" presStyleLbl="revTx" presStyleIdx="0" presStyleCnt="0">
        <dgm:presLayoutVars>
          <dgm:chMax val="0"/>
          <dgm:chPref val="0"/>
          <dgm:bulletEnabled val="1"/>
        </dgm:presLayoutVars>
      </dgm:prSet>
      <dgm:spPr/>
      <dgm:t>
        <a:bodyPr/>
        <a:lstStyle/>
        <a:p>
          <a:endParaRPr lang="es-ES"/>
        </a:p>
      </dgm:t>
    </dgm:pt>
    <dgm:pt modelId="{7759F9B9-97F5-4131-BF35-15536DFB0AC9}" type="pres">
      <dgm:prSet presAssocID="{E82B1EA6-5E84-44FA-8829-BD482FC9C765}" presName="circ2" presStyleLbl="vennNode1" presStyleIdx="1" presStyleCnt="2" custScaleX="133543" custLinFactNeighborX="9195" custLinFactNeighborY="-16"/>
      <dgm:spPr/>
      <dgm:t>
        <a:bodyPr/>
        <a:lstStyle/>
        <a:p>
          <a:endParaRPr lang="es-ES"/>
        </a:p>
      </dgm:t>
    </dgm:pt>
    <dgm:pt modelId="{4C9C794A-1D3F-41CA-A107-F449004E729B}" type="pres">
      <dgm:prSet presAssocID="{E82B1EA6-5E84-44FA-8829-BD482FC9C765}" presName="circ2Tx" presStyleLbl="revTx" presStyleIdx="0" presStyleCnt="0">
        <dgm:presLayoutVars>
          <dgm:chMax val="0"/>
          <dgm:chPref val="0"/>
          <dgm:bulletEnabled val="1"/>
        </dgm:presLayoutVars>
      </dgm:prSet>
      <dgm:spPr/>
      <dgm:t>
        <a:bodyPr/>
        <a:lstStyle/>
        <a:p>
          <a:endParaRPr lang="es-ES"/>
        </a:p>
      </dgm:t>
    </dgm:pt>
  </dgm:ptLst>
  <dgm:cxnLst>
    <dgm:cxn modelId="{BA708244-BD8A-49D8-84AB-90287BD61309}" type="presOf" srcId="{8E5EFADE-7B46-4E01-B746-4C3D7736095A}" destId="{330FB242-781F-4137-A6FD-AF335372C56A}" srcOrd="1" destOrd="0" presId="urn:microsoft.com/office/officeart/2005/8/layout/venn1"/>
    <dgm:cxn modelId="{74A1E125-2D56-4CE0-B9BC-D8F39B2AE3BE}" type="presOf" srcId="{E82B1EA6-5E84-44FA-8829-BD482FC9C765}" destId="{4C9C794A-1D3F-41CA-A107-F449004E729B}" srcOrd="1" destOrd="0" presId="urn:microsoft.com/office/officeart/2005/8/layout/venn1"/>
    <dgm:cxn modelId="{C305B5F6-CBD5-4E77-A954-B2A6ECB2B9F9}" type="presOf" srcId="{549C9A31-2264-431C-B2CB-85AF4D05CC35}" destId="{87E42FF5-BCCE-4D72-8298-DD73F054A97D}" srcOrd="0" destOrd="0" presId="urn:microsoft.com/office/officeart/2005/8/layout/venn1"/>
    <dgm:cxn modelId="{F54D068A-3F3A-439F-A81D-F9854CC50D4A}" srcId="{549C9A31-2264-431C-B2CB-85AF4D05CC35}" destId="{8E5EFADE-7B46-4E01-B746-4C3D7736095A}" srcOrd="0" destOrd="0" parTransId="{35B5A549-48C1-4A80-A867-076E37F8588E}" sibTransId="{DC37CAE4-B6D8-4E1D-AE92-9D4D300CDFB7}"/>
    <dgm:cxn modelId="{CF97F386-80F2-4A82-B728-A7D4E0AF4202}" type="presOf" srcId="{E82B1EA6-5E84-44FA-8829-BD482FC9C765}" destId="{7759F9B9-97F5-4131-BF35-15536DFB0AC9}" srcOrd="0" destOrd="0" presId="urn:microsoft.com/office/officeart/2005/8/layout/venn1"/>
    <dgm:cxn modelId="{597C63C9-47D1-4C0A-8567-45FF4869E850}" type="presOf" srcId="{8E5EFADE-7B46-4E01-B746-4C3D7736095A}" destId="{A4313614-60F3-4084-9E16-517EBE6A98B4}" srcOrd="0" destOrd="0" presId="urn:microsoft.com/office/officeart/2005/8/layout/venn1"/>
    <dgm:cxn modelId="{6B4450A1-058F-49FF-B8C5-E4FE0A0447D7}" srcId="{549C9A31-2264-431C-B2CB-85AF4D05CC35}" destId="{E82B1EA6-5E84-44FA-8829-BD482FC9C765}" srcOrd="1" destOrd="0" parTransId="{D6CC4991-AD61-4E55-9CBC-3E97ACB64AD4}" sibTransId="{AC2DA8BA-36A2-4754-AFAA-E27555FFE315}"/>
    <dgm:cxn modelId="{B4A15A19-0D44-4BBF-A0C7-D12C6CAAAAB4}" type="presParOf" srcId="{87E42FF5-BCCE-4D72-8298-DD73F054A97D}" destId="{A4313614-60F3-4084-9E16-517EBE6A98B4}" srcOrd="0" destOrd="0" presId="urn:microsoft.com/office/officeart/2005/8/layout/venn1"/>
    <dgm:cxn modelId="{E1BA5A9A-8076-465F-9154-2AAF532DA57E}" type="presParOf" srcId="{87E42FF5-BCCE-4D72-8298-DD73F054A97D}" destId="{330FB242-781F-4137-A6FD-AF335372C56A}" srcOrd="1" destOrd="0" presId="urn:microsoft.com/office/officeart/2005/8/layout/venn1"/>
    <dgm:cxn modelId="{F04F5BA7-F427-4548-A6AE-B581AE85D4A6}" type="presParOf" srcId="{87E42FF5-BCCE-4D72-8298-DD73F054A97D}" destId="{7759F9B9-97F5-4131-BF35-15536DFB0AC9}" srcOrd="2" destOrd="0" presId="urn:microsoft.com/office/officeart/2005/8/layout/venn1"/>
    <dgm:cxn modelId="{F6F565D7-D42F-4DAA-8EFA-A7319A85CBD4}" type="presParOf" srcId="{87E42FF5-BCCE-4D72-8298-DD73F054A97D}" destId="{4C9C794A-1D3F-41CA-A107-F449004E729B}" srcOrd="3"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C9A31-2264-431C-B2CB-85AF4D05CC35}" type="doc">
      <dgm:prSet loTypeId="urn:microsoft.com/office/officeart/2005/8/layout/venn1" loCatId="relationship" qsTypeId="urn:microsoft.com/office/officeart/2005/8/quickstyle/simple1" qsCatId="simple" csTypeId="urn:microsoft.com/office/officeart/2005/8/colors/accent1_2" csCatId="accent1" phldr="1"/>
      <dgm:spPr/>
    </dgm:pt>
    <dgm:pt modelId="{E82B1EA6-5E84-44FA-8829-BD482FC9C765}">
      <dgm:prSet phldrT="[Texto]" custT="1"/>
      <dgm:spPr/>
      <dgm:t>
        <a:bodyPr/>
        <a:lstStyle/>
        <a:p>
          <a:r>
            <a:rPr lang="es-ES" sz="3200" b="1" dirty="0" smtClean="0"/>
            <a:t>Elaboración del protocolo quirúrgico </a:t>
          </a:r>
          <a:endParaRPr lang="es-ES" sz="3200" dirty="0"/>
        </a:p>
      </dgm:t>
    </dgm:pt>
    <dgm:pt modelId="{D6CC4991-AD61-4E55-9CBC-3E97ACB64AD4}" type="parTrans" cxnId="{6B4450A1-058F-49FF-B8C5-E4FE0A0447D7}">
      <dgm:prSet/>
      <dgm:spPr/>
      <dgm:t>
        <a:bodyPr/>
        <a:lstStyle/>
        <a:p>
          <a:endParaRPr lang="es-ES"/>
        </a:p>
      </dgm:t>
    </dgm:pt>
    <dgm:pt modelId="{AC2DA8BA-36A2-4754-AFAA-E27555FFE315}" type="sibTrans" cxnId="{6B4450A1-058F-49FF-B8C5-E4FE0A0447D7}">
      <dgm:prSet/>
      <dgm:spPr/>
      <dgm:t>
        <a:bodyPr/>
        <a:lstStyle/>
        <a:p>
          <a:endParaRPr lang="es-ES"/>
        </a:p>
      </dgm:t>
    </dgm:pt>
    <dgm:pt modelId="{8E5EFADE-7B46-4E01-B746-4C3D7736095A}">
      <dgm:prSet phldrT="[Texto]" custT="1"/>
      <dgm:spPr/>
      <dgm:t>
        <a:bodyPr/>
        <a:lstStyle/>
        <a:p>
          <a:r>
            <a:rPr lang="es-ES" sz="3200" b="1" dirty="0" smtClean="0"/>
            <a:t>Familiarización con el instrumental básico</a:t>
          </a:r>
          <a:endParaRPr lang="es-ES" sz="3200" b="1" dirty="0"/>
        </a:p>
      </dgm:t>
    </dgm:pt>
    <dgm:pt modelId="{DC37CAE4-B6D8-4E1D-AE92-9D4D300CDFB7}" type="sibTrans" cxnId="{F54D068A-3F3A-439F-A81D-F9854CC50D4A}">
      <dgm:prSet/>
      <dgm:spPr/>
      <dgm:t>
        <a:bodyPr/>
        <a:lstStyle/>
        <a:p>
          <a:endParaRPr lang="es-ES"/>
        </a:p>
      </dgm:t>
    </dgm:pt>
    <dgm:pt modelId="{35B5A549-48C1-4A80-A867-076E37F8588E}" type="parTrans" cxnId="{F54D068A-3F3A-439F-A81D-F9854CC50D4A}">
      <dgm:prSet/>
      <dgm:spPr/>
      <dgm:t>
        <a:bodyPr/>
        <a:lstStyle/>
        <a:p>
          <a:endParaRPr lang="es-ES"/>
        </a:p>
      </dgm:t>
    </dgm:pt>
    <dgm:pt modelId="{87E42FF5-BCCE-4D72-8298-DD73F054A97D}" type="pres">
      <dgm:prSet presAssocID="{549C9A31-2264-431C-B2CB-85AF4D05CC35}" presName="compositeShape" presStyleCnt="0">
        <dgm:presLayoutVars>
          <dgm:chMax val="7"/>
          <dgm:dir/>
          <dgm:resizeHandles val="exact"/>
        </dgm:presLayoutVars>
      </dgm:prSet>
      <dgm:spPr/>
    </dgm:pt>
    <dgm:pt modelId="{A4313614-60F3-4084-9E16-517EBE6A98B4}" type="pres">
      <dgm:prSet presAssocID="{8E5EFADE-7B46-4E01-B746-4C3D7736095A}" presName="circ1" presStyleLbl="vennNode1" presStyleIdx="0" presStyleCnt="2" custScaleX="179641" custScaleY="134086"/>
      <dgm:spPr/>
      <dgm:t>
        <a:bodyPr/>
        <a:lstStyle/>
        <a:p>
          <a:endParaRPr lang="es-ES"/>
        </a:p>
      </dgm:t>
    </dgm:pt>
    <dgm:pt modelId="{330FB242-781F-4137-A6FD-AF335372C56A}" type="pres">
      <dgm:prSet presAssocID="{8E5EFADE-7B46-4E01-B746-4C3D7736095A}" presName="circ1Tx" presStyleLbl="revTx" presStyleIdx="0" presStyleCnt="0">
        <dgm:presLayoutVars>
          <dgm:chMax val="0"/>
          <dgm:chPref val="0"/>
          <dgm:bulletEnabled val="1"/>
        </dgm:presLayoutVars>
      </dgm:prSet>
      <dgm:spPr/>
      <dgm:t>
        <a:bodyPr/>
        <a:lstStyle/>
        <a:p>
          <a:endParaRPr lang="es-ES"/>
        </a:p>
      </dgm:t>
    </dgm:pt>
    <dgm:pt modelId="{7759F9B9-97F5-4131-BF35-15536DFB0AC9}" type="pres">
      <dgm:prSet presAssocID="{E82B1EA6-5E84-44FA-8829-BD482FC9C765}" presName="circ2" presStyleLbl="vennNode1" presStyleIdx="1" presStyleCnt="2" custScaleX="158882" custScaleY="134054" custLinFactNeighborX="9195" custLinFactNeighborY="-16"/>
      <dgm:spPr/>
      <dgm:t>
        <a:bodyPr/>
        <a:lstStyle/>
        <a:p>
          <a:endParaRPr lang="es-ES"/>
        </a:p>
      </dgm:t>
    </dgm:pt>
    <dgm:pt modelId="{4C9C794A-1D3F-41CA-A107-F449004E729B}" type="pres">
      <dgm:prSet presAssocID="{E82B1EA6-5E84-44FA-8829-BD482FC9C765}" presName="circ2Tx" presStyleLbl="revTx" presStyleIdx="0" presStyleCnt="0">
        <dgm:presLayoutVars>
          <dgm:chMax val="0"/>
          <dgm:chPref val="0"/>
          <dgm:bulletEnabled val="1"/>
        </dgm:presLayoutVars>
      </dgm:prSet>
      <dgm:spPr/>
      <dgm:t>
        <a:bodyPr/>
        <a:lstStyle/>
        <a:p>
          <a:endParaRPr lang="es-ES"/>
        </a:p>
      </dgm:t>
    </dgm:pt>
  </dgm:ptLst>
  <dgm:cxnLst>
    <dgm:cxn modelId="{F33CCA09-FCD0-4AF8-A8A8-5F1D8093E65E}" type="presOf" srcId="{E82B1EA6-5E84-44FA-8829-BD482FC9C765}" destId="{7759F9B9-97F5-4131-BF35-15536DFB0AC9}" srcOrd="0" destOrd="0" presId="urn:microsoft.com/office/officeart/2005/8/layout/venn1"/>
    <dgm:cxn modelId="{F54D068A-3F3A-439F-A81D-F9854CC50D4A}" srcId="{549C9A31-2264-431C-B2CB-85AF4D05CC35}" destId="{8E5EFADE-7B46-4E01-B746-4C3D7736095A}" srcOrd="0" destOrd="0" parTransId="{35B5A549-48C1-4A80-A867-076E37F8588E}" sibTransId="{DC37CAE4-B6D8-4E1D-AE92-9D4D300CDFB7}"/>
    <dgm:cxn modelId="{88570E74-69AE-4A62-A4E5-515875BE1937}" type="presOf" srcId="{8E5EFADE-7B46-4E01-B746-4C3D7736095A}" destId="{330FB242-781F-4137-A6FD-AF335372C56A}" srcOrd="1" destOrd="0" presId="urn:microsoft.com/office/officeart/2005/8/layout/venn1"/>
    <dgm:cxn modelId="{6B4450A1-058F-49FF-B8C5-E4FE0A0447D7}" srcId="{549C9A31-2264-431C-B2CB-85AF4D05CC35}" destId="{E82B1EA6-5E84-44FA-8829-BD482FC9C765}" srcOrd="1" destOrd="0" parTransId="{D6CC4991-AD61-4E55-9CBC-3E97ACB64AD4}" sibTransId="{AC2DA8BA-36A2-4754-AFAA-E27555FFE315}"/>
    <dgm:cxn modelId="{266B8937-982A-4616-AC66-89E7B7904D28}" type="presOf" srcId="{E82B1EA6-5E84-44FA-8829-BD482FC9C765}" destId="{4C9C794A-1D3F-41CA-A107-F449004E729B}" srcOrd="1" destOrd="0" presId="urn:microsoft.com/office/officeart/2005/8/layout/venn1"/>
    <dgm:cxn modelId="{E385D01B-C4C0-44AF-9250-5165A8F6ED9C}" type="presOf" srcId="{549C9A31-2264-431C-B2CB-85AF4D05CC35}" destId="{87E42FF5-BCCE-4D72-8298-DD73F054A97D}" srcOrd="0" destOrd="0" presId="urn:microsoft.com/office/officeart/2005/8/layout/venn1"/>
    <dgm:cxn modelId="{DBBB0E2A-B920-426B-AEF5-4F4C52137380}" type="presOf" srcId="{8E5EFADE-7B46-4E01-B746-4C3D7736095A}" destId="{A4313614-60F3-4084-9E16-517EBE6A98B4}" srcOrd="0" destOrd="0" presId="urn:microsoft.com/office/officeart/2005/8/layout/venn1"/>
    <dgm:cxn modelId="{FF2C48CA-6241-4377-A0B4-BE7737C000B8}" type="presParOf" srcId="{87E42FF5-BCCE-4D72-8298-DD73F054A97D}" destId="{A4313614-60F3-4084-9E16-517EBE6A98B4}" srcOrd="0" destOrd="0" presId="urn:microsoft.com/office/officeart/2005/8/layout/venn1"/>
    <dgm:cxn modelId="{A99A00B5-5048-470A-8ED6-F5374844DDD3}" type="presParOf" srcId="{87E42FF5-BCCE-4D72-8298-DD73F054A97D}" destId="{330FB242-781F-4137-A6FD-AF335372C56A}" srcOrd="1" destOrd="0" presId="urn:microsoft.com/office/officeart/2005/8/layout/venn1"/>
    <dgm:cxn modelId="{005376AA-52EF-48C9-9100-BD72BDBA0E4C}" type="presParOf" srcId="{87E42FF5-BCCE-4D72-8298-DD73F054A97D}" destId="{7759F9B9-97F5-4131-BF35-15536DFB0AC9}" srcOrd="2" destOrd="0" presId="urn:microsoft.com/office/officeart/2005/8/layout/venn1"/>
    <dgm:cxn modelId="{8BEC34D0-9780-41AD-9F71-0E7F3A28ACD7}" type="presParOf" srcId="{87E42FF5-BCCE-4D72-8298-DD73F054A97D}" destId="{4C9C794A-1D3F-41CA-A107-F449004E729B}" srcOrd="3"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A62475-3CB5-4050-A80C-36F60F5EFC94}">
      <dsp:nvSpPr>
        <dsp:cNvPr id="0" name=""/>
        <dsp:cNvSpPr/>
      </dsp:nvSpPr>
      <dsp:spPr>
        <a:xfrm>
          <a:off x="887763" y="0"/>
          <a:ext cx="4320472" cy="1613441"/>
        </a:xfrm>
        <a:prstGeom prst="trapezoid">
          <a:avLst>
            <a:gd name="adj" fmla="val 75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S" sz="4000" kern="1200" dirty="0" smtClean="0"/>
            <a:t>N3) A </a:t>
          </a:r>
        </a:p>
        <a:p>
          <a:pPr lvl="0" algn="ctr" defTabSz="1778000">
            <a:lnSpc>
              <a:spcPct val="90000"/>
            </a:lnSpc>
            <a:spcBef>
              <a:spcPct val="0"/>
            </a:spcBef>
            <a:spcAft>
              <a:spcPct val="35000"/>
            </a:spcAft>
          </a:pPr>
          <a:r>
            <a:rPr lang="es-ES" sz="4000" kern="1200" dirty="0" smtClean="0"/>
            <a:t>asistido por R</a:t>
          </a:r>
          <a:endParaRPr lang="es-ES" sz="4000" kern="1200" dirty="0"/>
        </a:p>
      </dsp:txBody>
      <dsp:txXfrm>
        <a:off x="887763" y="0"/>
        <a:ext cx="4320472" cy="1613441"/>
      </dsp:txXfrm>
    </dsp:sp>
    <dsp:sp modelId="{ACA556FB-02E8-48F7-907B-EC48E37654E8}">
      <dsp:nvSpPr>
        <dsp:cNvPr id="0" name=""/>
        <dsp:cNvSpPr/>
      </dsp:nvSpPr>
      <dsp:spPr>
        <a:xfrm>
          <a:off x="167693" y="1613441"/>
          <a:ext cx="5760613" cy="1613441"/>
        </a:xfrm>
        <a:prstGeom prst="trapezoid">
          <a:avLst>
            <a:gd name="adj" fmla="val 75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S" sz="4000" kern="1200" dirty="0" smtClean="0"/>
            <a:t>N2) R asistido por A</a:t>
          </a:r>
          <a:endParaRPr lang="es-ES" sz="4000" kern="1200" dirty="0"/>
        </a:p>
      </dsp:txBody>
      <dsp:txXfrm>
        <a:off x="1175800" y="1613441"/>
        <a:ext cx="3744399" cy="1613441"/>
      </dsp:txXfrm>
    </dsp:sp>
    <dsp:sp modelId="{73F18A39-7C11-4067-A7A4-08621AAACC5C}">
      <dsp:nvSpPr>
        <dsp:cNvPr id="0" name=""/>
        <dsp:cNvSpPr/>
      </dsp:nvSpPr>
      <dsp:spPr>
        <a:xfrm>
          <a:off x="0" y="3226882"/>
          <a:ext cx="6096000" cy="837117"/>
        </a:xfrm>
        <a:prstGeom prst="trapezoid">
          <a:avLst>
            <a:gd name="adj" fmla="val 75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S" sz="4000" kern="1200" dirty="0" smtClean="0"/>
            <a:t>N1) R en solitario </a:t>
          </a:r>
          <a:endParaRPr lang="es-ES" sz="4000" kern="1200" dirty="0"/>
        </a:p>
      </dsp:txBody>
      <dsp:txXfrm>
        <a:off x="1066799" y="3226882"/>
        <a:ext cx="3962400" cy="8371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313614-60F3-4084-9E16-517EBE6A98B4}">
      <dsp:nvSpPr>
        <dsp:cNvPr id="0" name=""/>
        <dsp:cNvSpPr/>
      </dsp:nvSpPr>
      <dsp:spPr>
        <a:xfrm>
          <a:off x="1687048" y="56706"/>
          <a:ext cx="2721902" cy="2721902"/>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S" sz="2200" b="1" kern="1200" dirty="0" smtClean="0"/>
            <a:t>gradual y continua</a:t>
          </a:r>
          <a:endParaRPr lang="es-ES" sz="2200" kern="1200" dirty="0"/>
        </a:p>
      </dsp:txBody>
      <dsp:txXfrm>
        <a:off x="2049969" y="533039"/>
        <a:ext cx="1996061" cy="1224856"/>
      </dsp:txXfrm>
    </dsp:sp>
    <dsp:sp modelId="{7759F9B9-97F5-4131-BF35-15536DFB0AC9}">
      <dsp:nvSpPr>
        <dsp:cNvPr id="0" name=""/>
        <dsp:cNvSpPr/>
      </dsp:nvSpPr>
      <dsp:spPr>
        <a:xfrm>
          <a:off x="2669201" y="1757895"/>
          <a:ext cx="2721902" cy="2721902"/>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S" sz="2200" b="1" kern="1200" dirty="0" smtClean="0"/>
            <a:t>visión de conjunto</a:t>
          </a:r>
          <a:endParaRPr lang="es-ES" sz="2200" kern="1200" dirty="0"/>
        </a:p>
      </dsp:txBody>
      <dsp:txXfrm>
        <a:off x="3501650" y="2461053"/>
        <a:ext cx="1633141" cy="1497046"/>
      </dsp:txXfrm>
    </dsp:sp>
    <dsp:sp modelId="{33A47376-3C74-4802-8DF9-312A5070FE5E}">
      <dsp:nvSpPr>
        <dsp:cNvPr id="0" name=""/>
        <dsp:cNvSpPr/>
      </dsp:nvSpPr>
      <dsp:spPr>
        <a:xfrm>
          <a:off x="704895" y="1757895"/>
          <a:ext cx="2721902" cy="2721902"/>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S" sz="2200" b="1" kern="1200" dirty="0" smtClean="0"/>
            <a:t>fundamentos quirúrgicos </a:t>
          </a:r>
          <a:endParaRPr lang="es-ES" sz="2200" kern="1200" dirty="0"/>
        </a:p>
      </dsp:txBody>
      <dsp:txXfrm>
        <a:off x="961208" y="2461053"/>
        <a:ext cx="1633141" cy="14970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313614-60F3-4084-9E16-517EBE6A98B4}">
      <dsp:nvSpPr>
        <dsp:cNvPr id="0" name=""/>
        <dsp:cNvSpPr/>
      </dsp:nvSpPr>
      <dsp:spPr>
        <a:xfrm>
          <a:off x="-820172" y="0"/>
          <a:ext cx="6077758" cy="4536504"/>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S" sz="3200" b="1" kern="1200" dirty="0" smtClean="0"/>
            <a:t>Microscopio Quirúrgico</a:t>
          </a:r>
          <a:endParaRPr lang="es-ES" sz="3200" b="1" kern="1200" dirty="0"/>
        </a:p>
      </dsp:txBody>
      <dsp:txXfrm>
        <a:off x="28523" y="534951"/>
        <a:ext cx="3504292" cy="3466601"/>
      </dsp:txXfrm>
    </dsp:sp>
    <dsp:sp modelId="{7759F9B9-97F5-4131-BF35-15536DFB0AC9}">
      <dsp:nvSpPr>
        <dsp:cNvPr id="0" name=""/>
        <dsp:cNvSpPr/>
      </dsp:nvSpPr>
      <dsp:spPr>
        <a:xfrm>
          <a:off x="2398039" y="576070"/>
          <a:ext cx="4518133" cy="3383279"/>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S" sz="3200" b="1" kern="1200" dirty="0" smtClean="0"/>
            <a:t>Quirófano Experimental</a:t>
          </a:r>
          <a:endParaRPr lang="es-ES" sz="3200" kern="1200" dirty="0"/>
        </a:p>
      </dsp:txBody>
      <dsp:txXfrm>
        <a:off x="3680212" y="975032"/>
        <a:ext cx="2605050" cy="25853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313614-60F3-4084-9E16-517EBE6A98B4}">
      <dsp:nvSpPr>
        <dsp:cNvPr id="0" name=""/>
        <dsp:cNvSpPr/>
      </dsp:nvSpPr>
      <dsp:spPr>
        <a:xfrm>
          <a:off x="-1034495" y="0"/>
          <a:ext cx="6077758" cy="4536504"/>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S" sz="3200" b="1" kern="1200" dirty="0" smtClean="0"/>
            <a:t>Familiarización con el instrumental básico</a:t>
          </a:r>
          <a:endParaRPr lang="es-ES" sz="3200" b="1" kern="1200" dirty="0"/>
        </a:p>
      </dsp:txBody>
      <dsp:txXfrm>
        <a:off x="-185799" y="534951"/>
        <a:ext cx="3504292" cy="3466601"/>
      </dsp:txXfrm>
    </dsp:sp>
    <dsp:sp modelId="{7759F9B9-97F5-4131-BF35-15536DFB0AC9}">
      <dsp:nvSpPr>
        <dsp:cNvPr id="0" name=""/>
        <dsp:cNvSpPr/>
      </dsp:nvSpPr>
      <dsp:spPr>
        <a:xfrm>
          <a:off x="1755072" y="0"/>
          <a:ext cx="5375422" cy="4535422"/>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S" sz="3200" b="1" kern="1200" dirty="0" smtClean="0"/>
            <a:t>Elaboración del protocolo quirúrgico </a:t>
          </a:r>
          <a:endParaRPr lang="es-ES" sz="3200" kern="1200" dirty="0"/>
        </a:p>
      </dsp:txBody>
      <dsp:txXfrm>
        <a:off x="3280530" y="534823"/>
        <a:ext cx="3099342" cy="34657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EC4A2-0F3F-4BA2-9092-65307894D212}" type="datetimeFigureOut">
              <a:rPr lang="es-ES" smtClean="0"/>
              <a:pPr/>
              <a:t>23/09/2016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F8979-001C-4BB8-BADC-B888AE4B8D5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0" u="sng" kern="1200" dirty="0" smtClean="0">
                <a:solidFill>
                  <a:schemeClr val="tx1"/>
                </a:solidFill>
                <a:latin typeface="+mn-lt"/>
                <a:ea typeface="+mn-ea"/>
                <a:cs typeface="+mn-cs"/>
              </a:rPr>
              <a:t>PROGRAMA DOCENTE DEL SERVICIO DE OFTALMOLOGIA (HOSPITAL RAMON Y CAJAL)</a:t>
            </a:r>
            <a:endParaRPr lang="es-ES" sz="1200" b="1" kern="1200" dirty="0" smtClean="0">
              <a:solidFill>
                <a:schemeClr val="tx1"/>
              </a:solidFill>
              <a:latin typeface="+mn-lt"/>
              <a:ea typeface="+mn-ea"/>
              <a:cs typeface="+mn-cs"/>
            </a:endParaRPr>
          </a:p>
          <a:p>
            <a:r>
              <a:rPr lang="es-ES" sz="1200" b="0" u="none" strike="noStrike" kern="1200" dirty="0" smtClean="0">
                <a:solidFill>
                  <a:schemeClr val="tx1"/>
                </a:solidFill>
                <a:latin typeface="+mn-lt"/>
                <a:ea typeface="+mn-ea"/>
                <a:cs typeface="+mn-cs"/>
              </a:rPr>
              <a:t> </a:t>
            </a:r>
            <a:endParaRPr lang="es-ES" sz="1200" b="1" kern="1200" dirty="0" smtClean="0">
              <a:solidFill>
                <a:schemeClr val="tx1"/>
              </a:solidFill>
              <a:latin typeface="+mn-lt"/>
              <a:ea typeface="+mn-ea"/>
              <a:cs typeface="+mn-cs"/>
            </a:endParaRPr>
          </a:p>
          <a:p>
            <a:r>
              <a:rPr lang="es-ES" sz="1200" b="0" kern="1200" dirty="0" smtClean="0">
                <a:solidFill>
                  <a:schemeClr val="tx1"/>
                </a:solidFill>
                <a:latin typeface="+mn-lt"/>
                <a:ea typeface="+mn-ea"/>
                <a:cs typeface="+mn-cs"/>
              </a:rPr>
              <a:t>Nuestro </a:t>
            </a:r>
            <a:r>
              <a:rPr lang="es-ES" sz="1200" b="1" kern="1200" dirty="0" smtClean="0">
                <a:solidFill>
                  <a:schemeClr val="tx1"/>
                </a:solidFill>
                <a:latin typeface="+mn-lt"/>
                <a:ea typeface="+mn-ea"/>
                <a:cs typeface="+mn-cs"/>
              </a:rPr>
              <a:t>Protocolo Docente </a:t>
            </a:r>
            <a:r>
              <a:rPr lang="es-ES" sz="1200" b="0" kern="1200" dirty="0" smtClean="0">
                <a:solidFill>
                  <a:schemeClr val="tx1"/>
                </a:solidFill>
                <a:latin typeface="+mn-lt"/>
                <a:ea typeface="+mn-ea"/>
                <a:cs typeface="+mn-cs"/>
              </a:rPr>
              <a:t>se ha basado en el programa formativo elaborado por la </a:t>
            </a:r>
            <a:r>
              <a:rPr lang="es-ES" sz="1200" b="1" kern="1200" dirty="0" smtClean="0">
                <a:solidFill>
                  <a:schemeClr val="tx1"/>
                </a:solidFill>
                <a:latin typeface="+mn-lt"/>
                <a:ea typeface="+mn-ea"/>
                <a:cs typeface="+mn-cs"/>
              </a:rPr>
              <a:t>Comisión Nacional de la especialidad de Oftalmología </a:t>
            </a:r>
            <a:r>
              <a:rPr lang="es-ES" sz="1200" b="0" kern="1200" dirty="0" smtClean="0">
                <a:solidFill>
                  <a:schemeClr val="tx1"/>
                </a:solidFill>
                <a:latin typeface="+mn-lt"/>
                <a:ea typeface="+mn-ea"/>
                <a:cs typeface="+mn-cs"/>
              </a:rPr>
              <a:t>y ratificado por el </a:t>
            </a:r>
            <a:r>
              <a:rPr lang="es-ES" sz="1200" b="1" kern="1200" dirty="0" smtClean="0">
                <a:solidFill>
                  <a:schemeClr val="tx1"/>
                </a:solidFill>
                <a:latin typeface="+mn-lt"/>
                <a:ea typeface="+mn-ea"/>
                <a:cs typeface="+mn-cs"/>
              </a:rPr>
              <a:t>Consejo Nacional de Especialidades en Ciencias de la Salud</a:t>
            </a:r>
            <a:r>
              <a:rPr lang="es-ES" sz="1200" b="0" kern="1200" dirty="0" smtClean="0">
                <a:solidFill>
                  <a:schemeClr val="tx1"/>
                </a:solidFill>
                <a:latin typeface="+mn-lt"/>
                <a:ea typeface="+mn-ea"/>
                <a:cs typeface="+mn-cs"/>
              </a:rPr>
              <a:t>, órgano asesor de los </a:t>
            </a:r>
            <a:r>
              <a:rPr lang="es-ES" sz="1200" b="0" i="1" kern="1200" dirty="0" smtClean="0">
                <a:solidFill>
                  <a:schemeClr val="tx1"/>
                </a:solidFill>
                <a:latin typeface="+mn-lt"/>
                <a:ea typeface="+mn-ea"/>
                <a:cs typeface="+mn-cs"/>
              </a:rPr>
              <a:t>Ministerios de Sanidad y Política Social y de Educación </a:t>
            </a:r>
            <a:r>
              <a:rPr lang="es-ES" sz="1200" b="0" kern="1200" dirty="0" smtClean="0">
                <a:solidFill>
                  <a:schemeClr val="tx1"/>
                </a:solidFill>
                <a:latin typeface="+mn-lt"/>
                <a:ea typeface="+mn-ea"/>
                <a:cs typeface="+mn-cs"/>
              </a:rPr>
              <a:t>en materia de formación sanitaria especializada, aprobado el 2 de </a:t>
            </a:r>
            <a:r>
              <a:rPr lang="es-ES" sz="1200" b="1" kern="1200" dirty="0" smtClean="0">
                <a:solidFill>
                  <a:schemeClr val="tx1"/>
                </a:solidFill>
                <a:latin typeface="+mn-lt"/>
                <a:ea typeface="+mn-ea"/>
                <a:cs typeface="+mn-cs"/>
              </a:rPr>
              <a:t>noviembre de 2009</a:t>
            </a:r>
            <a:r>
              <a:rPr lang="es-ES" sz="1200" b="0" kern="1200" dirty="0" smtClean="0">
                <a:solidFill>
                  <a:schemeClr val="tx1"/>
                </a:solidFill>
                <a:latin typeface="+mn-lt"/>
                <a:ea typeface="+mn-ea"/>
                <a:cs typeface="+mn-cs"/>
              </a:rPr>
              <a:t>, adaptándolo a las características particulares del Servicio de Oftalmología y del Hospital Ramón y Cajal. </a:t>
            </a:r>
            <a:endParaRPr lang="es-ES" sz="1200" b="1" kern="1200" dirty="0" smtClean="0">
              <a:solidFill>
                <a:schemeClr val="tx1"/>
              </a:solidFill>
              <a:latin typeface="+mn-lt"/>
              <a:ea typeface="+mn-ea"/>
              <a:cs typeface="+mn-cs"/>
            </a:endParaRPr>
          </a:p>
          <a:p>
            <a:endParaRPr lang="es-ES" b="0" dirty="0"/>
          </a:p>
        </p:txBody>
      </p:sp>
      <p:sp>
        <p:nvSpPr>
          <p:cNvPr id="4" name="3 Marcador de número de diapositiva"/>
          <p:cNvSpPr>
            <a:spLocks noGrp="1"/>
          </p:cNvSpPr>
          <p:nvPr>
            <p:ph type="sldNum" sz="quarter" idx="10"/>
          </p:nvPr>
        </p:nvSpPr>
        <p:spPr/>
        <p:txBody>
          <a:bodyPr/>
          <a:lstStyle/>
          <a:p>
            <a:fld id="{B2C08D73-6611-4A76-9A13-A1AD3285EDF1}" type="slidenum">
              <a:rPr lang="es-ES" smtClean="0"/>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15</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16</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EPNP:</a:t>
            </a:r>
            <a:r>
              <a:rPr lang="es-ES" baseline="0" dirty="0" smtClean="0"/>
              <a:t> Esclerectomía Profunda No Perforante</a:t>
            </a:r>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18</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19</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DCR:</a:t>
            </a:r>
            <a:r>
              <a:rPr lang="es-ES" baseline="0" dirty="0" smtClean="0"/>
              <a:t> </a:t>
            </a:r>
            <a:r>
              <a:rPr kumimoji="0" lang="es-ES" sz="1200" b="0" kern="1200" dirty="0" err="1" smtClean="0">
                <a:solidFill>
                  <a:schemeClr val="bg1"/>
                </a:solidFill>
                <a:latin typeface="+mn-lt"/>
                <a:ea typeface="+mn-ea"/>
                <a:cs typeface="+mn-cs"/>
              </a:rPr>
              <a:t>Dacriocistorrinostomía</a:t>
            </a:r>
            <a:endParaRPr kumimoji="0" lang="es-ES" sz="1200" b="0" kern="1200" dirty="0" smtClean="0">
              <a:solidFill>
                <a:schemeClr val="bg1"/>
              </a:solidFill>
              <a:latin typeface="+mn-lt"/>
              <a:ea typeface="+mn-ea"/>
              <a:cs typeface="+mn-cs"/>
            </a:endParaRPr>
          </a:p>
          <a:p>
            <a:r>
              <a:rPr kumimoji="0" lang="es-ES" sz="1200" b="0" kern="1200" baseline="0" dirty="0" smtClean="0">
                <a:solidFill>
                  <a:schemeClr val="bg1"/>
                </a:solidFill>
                <a:latin typeface="+mn-lt"/>
                <a:ea typeface="+mn-ea"/>
                <a:cs typeface="+mn-cs"/>
              </a:rPr>
              <a:t>* Técnica practicada con la asistencia de los Otorrinolaringólogos</a:t>
            </a:r>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21</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22</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23</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EPS : Elevador del Párpado Superior</a:t>
            </a:r>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24</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EPS : Elevador del Párpado Superior</a:t>
            </a:r>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25</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baseline="0" dirty="0" smtClean="0"/>
              <a:t>T</a:t>
            </a:r>
            <a:r>
              <a:rPr lang="es-ES" baseline="0" dirty="0" smtClean="0"/>
              <a:t>: Exigencias mínimas en el cómputo total de la Residencia</a:t>
            </a:r>
            <a:endParaRPr lang="es-ES" dirty="0" smtClean="0"/>
          </a:p>
          <a:p>
            <a:endParaRPr lang="es-ES" b="1" dirty="0" smtClean="0"/>
          </a:p>
          <a:p>
            <a:r>
              <a:rPr lang="es-ES" b="1" dirty="0" smtClean="0"/>
              <a:t>R1:</a:t>
            </a:r>
          </a:p>
          <a:p>
            <a:pPr lvl="2"/>
            <a:r>
              <a:rPr lang="es-ES" sz="1200" b="0" kern="1200" dirty="0" smtClean="0">
                <a:solidFill>
                  <a:schemeClr val="tx1"/>
                </a:solidFill>
                <a:latin typeface="+mn-lt"/>
                <a:ea typeface="+mn-ea"/>
                <a:cs typeface="+mn-cs"/>
              </a:rPr>
              <a:t>En la segunda mitad de su rotación, asistirá como </a:t>
            </a:r>
            <a:r>
              <a:rPr lang="es-ES" sz="1200" b="1" kern="1200" dirty="0" smtClean="0">
                <a:solidFill>
                  <a:schemeClr val="tx1"/>
                </a:solidFill>
                <a:latin typeface="+mn-lt"/>
                <a:ea typeface="+mn-ea"/>
                <a:cs typeface="+mn-cs"/>
              </a:rPr>
              <a:t>SEGUNDO</a:t>
            </a:r>
            <a:r>
              <a:rPr lang="es-ES" sz="1200" b="0" kern="1200" dirty="0" smtClean="0">
                <a:solidFill>
                  <a:schemeClr val="tx1"/>
                </a:solidFill>
                <a:latin typeface="+mn-lt"/>
                <a:ea typeface="+mn-ea"/>
                <a:cs typeface="+mn-cs"/>
              </a:rPr>
              <a:t> ayudante al menos a 3 sesiones quirúrgicas,</a:t>
            </a:r>
            <a:r>
              <a:rPr lang="es-ES" sz="1200" b="0" kern="1200" baseline="0" dirty="0" smtClean="0">
                <a:solidFill>
                  <a:schemeClr val="tx1"/>
                </a:solidFill>
                <a:latin typeface="+mn-lt"/>
                <a:ea typeface="+mn-ea"/>
                <a:cs typeface="+mn-cs"/>
              </a:rPr>
              <a:t> para familiarizarse con:</a:t>
            </a:r>
            <a:endParaRPr lang="es-ES" sz="2000" b="1" kern="1200" dirty="0" smtClean="0">
              <a:solidFill>
                <a:schemeClr val="tx1"/>
              </a:solidFill>
              <a:latin typeface="+mn-lt"/>
              <a:ea typeface="+mn-ea"/>
              <a:cs typeface="+mn-cs"/>
            </a:endParaRPr>
          </a:p>
          <a:p>
            <a:pPr lvl="3">
              <a:buFontTx/>
              <a:buChar char="-"/>
            </a:pPr>
            <a:r>
              <a:rPr lang="es-ES" sz="1200" b="0" kern="1200" baseline="0" dirty="0" smtClean="0">
                <a:solidFill>
                  <a:schemeClr val="tx1"/>
                </a:solidFill>
                <a:latin typeface="+mn-lt"/>
                <a:ea typeface="+mn-ea"/>
                <a:cs typeface="+mn-cs"/>
              </a:rPr>
              <a:t> E</a:t>
            </a:r>
            <a:r>
              <a:rPr lang="es-ES" sz="1200" b="0" kern="1200" dirty="0" smtClean="0">
                <a:solidFill>
                  <a:schemeClr val="tx1"/>
                </a:solidFill>
                <a:latin typeface="+mn-lt"/>
                <a:ea typeface="+mn-ea"/>
                <a:cs typeface="+mn-cs"/>
              </a:rPr>
              <a:t>l instrumental básico.</a:t>
            </a:r>
          </a:p>
          <a:p>
            <a:pPr lvl="3">
              <a:buFontTx/>
              <a:buChar char="-"/>
            </a:pPr>
            <a:r>
              <a:rPr lang="es-ES" sz="1200" b="0" kern="1200" baseline="0" dirty="0" smtClean="0">
                <a:solidFill>
                  <a:schemeClr val="tx1"/>
                </a:solidFill>
                <a:latin typeface="+mn-lt"/>
                <a:ea typeface="+mn-ea"/>
                <a:cs typeface="+mn-cs"/>
              </a:rPr>
              <a:t> La </a:t>
            </a:r>
            <a:r>
              <a:rPr lang="es-ES" sz="1200" b="0" kern="1200" dirty="0" smtClean="0">
                <a:solidFill>
                  <a:schemeClr val="tx1"/>
                </a:solidFill>
                <a:latin typeface="+mn-lt"/>
                <a:ea typeface="+mn-ea"/>
                <a:cs typeface="+mn-cs"/>
              </a:rPr>
              <a:t>técnica básica de </a:t>
            </a:r>
            <a:r>
              <a:rPr lang="es-ES" sz="1200" b="0" kern="1200" dirty="0" err="1" smtClean="0">
                <a:solidFill>
                  <a:schemeClr val="tx1"/>
                </a:solidFill>
                <a:latin typeface="+mn-lt"/>
                <a:ea typeface="+mn-ea"/>
                <a:cs typeface="+mn-cs"/>
              </a:rPr>
              <a:t>vitrectomía</a:t>
            </a:r>
            <a:r>
              <a:rPr lang="es-ES" sz="1200" b="0" kern="1200" dirty="0" smtClean="0">
                <a:solidFill>
                  <a:schemeClr val="tx1"/>
                </a:solidFill>
                <a:latin typeface="+mn-lt"/>
                <a:ea typeface="+mn-ea"/>
                <a:cs typeface="+mn-cs"/>
              </a:rPr>
              <a:t> y cirugía </a:t>
            </a:r>
            <a:r>
              <a:rPr lang="es-ES" sz="1200" b="0" kern="1200" dirty="0" err="1" smtClean="0">
                <a:solidFill>
                  <a:schemeClr val="tx1"/>
                </a:solidFill>
                <a:latin typeface="+mn-lt"/>
                <a:ea typeface="+mn-ea"/>
                <a:cs typeface="+mn-cs"/>
              </a:rPr>
              <a:t>extraescleral</a:t>
            </a:r>
            <a:r>
              <a:rPr lang="es-ES" sz="1200" b="0" kern="1200" dirty="0" smtClean="0">
                <a:solidFill>
                  <a:schemeClr val="tx1"/>
                </a:solidFill>
                <a:latin typeface="+mn-lt"/>
                <a:ea typeface="+mn-ea"/>
                <a:cs typeface="+mn-cs"/>
              </a:rPr>
              <a:t>.</a:t>
            </a:r>
          </a:p>
          <a:p>
            <a:pPr lvl="3">
              <a:buFontTx/>
              <a:buChar char="-"/>
            </a:pPr>
            <a:r>
              <a:rPr lang="es-ES" sz="1200" b="0" kern="1200" baseline="0" dirty="0" smtClean="0">
                <a:solidFill>
                  <a:schemeClr val="tx1"/>
                </a:solidFill>
                <a:latin typeface="+mn-lt"/>
                <a:ea typeface="+mn-ea"/>
                <a:cs typeface="+mn-cs"/>
              </a:rPr>
              <a:t> Los</a:t>
            </a:r>
            <a:r>
              <a:rPr lang="es-ES" sz="1200" b="0" kern="1200" dirty="0" smtClean="0">
                <a:solidFill>
                  <a:schemeClr val="tx1"/>
                </a:solidFill>
                <a:latin typeface="+mn-lt"/>
                <a:ea typeface="+mn-ea"/>
                <a:cs typeface="+mn-cs"/>
              </a:rPr>
              <a:t> intercambios fluido-</a:t>
            </a:r>
            <a:r>
              <a:rPr lang="es-ES" sz="1200" b="0" kern="1200" dirty="0" err="1" smtClean="0">
                <a:solidFill>
                  <a:schemeClr val="tx1"/>
                </a:solidFill>
                <a:latin typeface="+mn-lt"/>
                <a:ea typeface="+mn-ea"/>
                <a:cs typeface="+mn-cs"/>
              </a:rPr>
              <a:t>perfluorocarbono</a:t>
            </a:r>
            <a:r>
              <a:rPr lang="es-ES" sz="1200" b="0" kern="1200" dirty="0" smtClean="0">
                <a:solidFill>
                  <a:schemeClr val="tx1"/>
                </a:solidFill>
                <a:latin typeface="+mn-lt"/>
                <a:ea typeface="+mn-ea"/>
                <a:cs typeface="+mn-cs"/>
              </a:rPr>
              <a:t>-aire.</a:t>
            </a:r>
          </a:p>
          <a:p>
            <a:pPr lvl="3">
              <a:buFontTx/>
              <a:buChar char="-"/>
            </a:pPr>
            <a:r>
              <a:rPr lang="es-ES" sz="1200" b="0" kern="1200" baseline="0" dirty="0" smtClean="0">
                <a:solidFill>
                  <a:schemeClr val="tx1"/>
                </a:solidFill>
                <a:latin typeface="+mn-lt"/>
                <a:ea typeface="+mn-ea"/>
                <a:cs typeface="+mn-cs"/>
              </a:rPr>
              <a:t> Los</a:t>
            </a:r>
            <a:r>
              <a:rPr lang="es-ES" sz="1200" b="0" kern="1200" dirty="0" smtClean="0">
                <a:solidFill>
                  <a:schemeClr val="tx1"/>
                </a:solidFill>
                <a:latin typeface="+mn-lt"/>
                <a:ea typeface="+mn-ea"/>
                <a:cs typeface="+mn-cs"/>
              </a:rPr>
              <a:t> sustitutos vítreos: fluido, aire, gases de mayor y menor duración y aceites de siliconas convencionales y pesados.</a:t>
            </a:r>
            <a:endParaRPr lang="es-ES" sz="2000" b="1"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27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Los niveles de responsabilidad se refieren a la formación específica:</a:t>
            </a:r>
          </a:p>
          <a:p>
            <a:pPr lvl="0"/>
            <a:r>
              <a:rPr lang="es-ES" sz="1200" kern="1200" dirty="0" smtClean="0">
                <a:solidFill>
                  <a:schemeClr val="tx1"/>
                </a:solidFill>
                <a:latin typeface="+mn-lt"/>
                <a:ea typeface="+mn-ea"/>
                <a:cs typeface="+mn-cs"/>
              </a:rPr>
              <a:t>Nivel 1: Son actividades realizadas directamente por el residente sin necesidad de una tutela directa. El residente ejecuta y posteriormente informa.</a:t>
            </a:r>
          </a:p>
          <a:p>
            <a:pPr lvl="0"/>
            <a:r>
              <a:rPr lang="es-ES" sz="1200" kern="1200" dirty="0" smtClean="0">
                <a:solidFill>
                  <a:schemeClr val="tx1"/>
                </a:solidFill>
                <a:latin typeface="+mn-lt"/>
                <a:ea typeface="+mn-ea"/>
                <a:cs typeface="+mn-cs"/>
              </a:rPr>
              <a:t>Nivel 2: Son actividades realizadas directamente por el residente bajo la supervisión del tutor. El residente tiene un conocimiento extenso, pero no alcanza la suficiente experiencia como para hacer una técnica o un tratamiento completo de forma independiente.</a:t>
            </a:r>
          </a:p>
          <a:p>
            <a:pPr lvl="0"/>
            <a:r>
              <a:rPr lang="es-ES" sz="1200" kern="1200" dirty="0" smtClean="0">
                <a:solidFill>
                  <a:schemeClr val="tx1"/>
                </a:solidFill>
                <a:latin typeface="+mn-lt"/>
                <a:ea typeface="+mn-ea"/>
                <a:cs typeface="+mn-cs"/>
              </a:rPr>
              <a:t>Nivel 3: Son actividades realizadas por el personal sanitario del centro y/o asistidas en su ejecución por el residente.</a:t>
            </a:r>
          </a:p>
          <a:p>
            <a:endParaRPr lang="es-ES" b="0" dirty="0">
              <a:solidFill>
                <a:srgbClr val="FF0000"/>
              </a:solidFill>
            </a:endParaRPr>
          </a:p>
        </p:txBody>
      </p:sp>
      <p:sp>
        <p:nvSpPr>
          <p:cNvPr id="4" name="3 Marcador de número de diapositiva"/>
          <p:cNvSpPr>
            <a:spLocks noGrp="1"/>
          </p:cNvSpPr>
          <p:nvPr>
            <p:ph type="sldNum" sz="quarter" idx="10"/>
          </p:nvPr>
        </p:nvSpPr>
        <p:spPr/>
        <p:txBody>
          <a:bodyPr/>
          <a:lstStyle/>
          <a:p>
            <a:fld id="{B2C08D73-6611-4A76-9A13-A1AD3285EDF1}" type="slidenum">
              <a:rPr lang="es-ES" smtClean="0"/>
              <a:pPr/>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dirty="0" smtClean="0"/>
              <a:t>N3</a:t>
            </a:r>
            <a:r>
              <a:rPr lang="es-ES" dirty="0" smtClean="0"/>
              <a:t> (rosado): SEGUNDO ayudante</a:t>
            </a:r>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29</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N3</a:t>
            </a:r>
            <a:r>
              <a:rPr lang="es-ES" dirty="0" smtClean="0"/>
              <a:t> (rosado): SEGUNDO ayudante</a:t>
            </a:r>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latin typeface="+mn-lt"/>
                <a:ea typeface="+mn-ea"/>
                <a:cs typeface="+mn-cs"/>
              </a:rPr>
              <a:t>Dado que la Oftalmología General es ejercida en los Ambulatorios, la rotación de Oftalmología General del primer año, establecida por la Comisión Nacional de la Especialidad de Oftalmología es sustituida por cuatro rotaciones de 3 meses en las 4 Secciones de patología ocular más frecuente.</a:t>
            </a:r>
            <a:endParaRPr lang="es-ES" sz="1200" b="1" kern="1200" dirty="0" smtClean="0">
              <a:solidFill>
                <a:schemeClr val="tx1"/>
              </a:solidFill>
              <a:latin typeface="+mn-lt"/>
              <a:ea typeface="+mn-ea"/>
              <a:cs typeface="+mn-cs"/>
            </a:endParaRPr>
          </a:p>
          <a:p>
            <a:endParaRPr lang="es-ES" b="0" dirty="0">
              <a:solidFill>
                <a:srgbClr val="FF0000"/>
              </a:solidFill>
            </a:endParaRPr>
          </a:p>
        </p:txBody>
      </p:sp>
      <p:sp>
        <p:nvSpPr>
          <p:cNvPr id="4" name="3 Marcador de número de diapositiva"/>
          <p:cNvSpPr>
            <a:spLocks noGrp="1"/>
          </p:cNvSpPr>
          <p:nvPr>
            <p:ph type="sldNum" sz="quarter" idx="10"/>
          </p:nvPr>
        </p:nvSpPr>
        <p:spPr/>
        <p:txBody>
          <a:bodyPr/>
          <a:lstStyle/>
          <a:p>
            <a:fld id="{B2C08D73-6611-4A76-9A13-A1AD3285EDF1}"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b="0" dirty="0">
              <a:solidFill>
                <a:srgbClr val="FF0000"/>
              </a:solidFill>
            </a:endParaRPr>
          </a:p>
        </p:txBody>
      </p:sp>
      <p:sp>
        <p:nvSpPr>
          <p:cNvPr id="4" name="3 Marcador de número de diapositiva"/>
          <p:cNvSpPr>
            <a:spLocks noGrp="1"/>
          </p:cNvSpPr>
          <p:nvPr>
            <p:ph type="sldNum" sz="quarter" idx="10"/>
          </p:nvPr>
        </p:nvSpPr>
        <p:spPr/>
        <p:txBody>
          <a:bodyPr/>
          <a:lstStyle/>
          <a:p>
            <a:fld id="{B2C08D73-6611-4A76-9A13-A1AD3285EDF1}"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0" dirty="0" smtClean="0">
                <a:solidFill>
                  <a:srgbClr val="FF0000"/>
                </a:solidFill>
              </a:rPr>
              <a:t>9/24= Polo ocupa el </a:t>
            </a:r>
            <a:r>
              <a:rPr lang="es-ES" b="1" dirty="0" smtClean="0">
                <a:solidFill>
                  <a:srgbClr val="FF0000"/>
                </a:solidFill>
              </a:rPr>
              <a:t>37 %</a:t>
            </a:r>
            <a:r>
              <a:rPr lang="es-ES" b="0" dirty="0" smtClean="0">
                <a:solidFill>
                  <a:srgbClr val="FF0000"/>
                </a:solidFill>
              </a:rPr>
              <a:t> de los quirófanos, de un total de 5 subespecialidades</a:t>
            </a:r>
            <a:endParaRPr lang="es-ES" b="0" dirty="0">
              <a:solidFill>
                <a:srgbClr val="FF0000"/>
              </a:solidFill>
            </a:endParaRPr>
          </a:p>
        </p:txBody>
      </p:sp>
      <p:sp>
        <p:nvSpPr>
          <p:cNvPr id="4" name="3 Marcador de número de diapositiva"/>
          <p:cNvSpPr>
            <a:spLocks noGrp="1"/>
          </p:cNvSpPr>
          <p:nvPr>
            <p:ph type="sldNum" sz="quarter" idx="10"/>
          </p:nvPr>
        </p:nvSpPr>
        <p:spPr/>
        <p:txBody>
          <a:bodyPr/>
          <a:lstStyle/>
          <a:p>
            <a:fld id="{B2C08D73-6611-4A76-9A13-A1AD3285EDF1}"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cursiva van los detalles que no contempla el Protocolo del Ramón y Cajal pero que, en la práctica, </a:t>
            </a:r>
            <a:r>
              <a:rPr lang="es-ES" dirty="0" smtClean="0"/>
              <a:t>llevamos </a:t>
            </a:r>
            <a:r>
              <a:rPr lang="es-ES" dirty="0" smtClean="0"/>
              <a:t>a cabo.</a:t>
            </a:r>
          </a:p>
          <a:p>
            <a:r>
              <a:rPr lang="es-ES" dirty="0" smtClean="0"/>
              <a:t>Por</a:t>
            </a:r>
            <a:r>
              <a:rPr lang="es-ES" baseline="0" dirty="0" smtClean="0"/>
              <a:t> cataratas Complejas </a:t>
            </a:r>
            <a:r>
              <a:rPr lang="es-ES" baseline="0" dirty="0" smtClean="0"/>
              <a:t>entendemos: </a:t>
            </a:r>
            <a:r>
              <a:rPr lang="es-ES" baseline="0" dirty="0" smtClean="0"/>
              <a:t>cámaras y/o pupilas estrechas, miopes magnos, pseudoexfoliativos, IFIS, sinequias, cataratas intumescentes, nucleares duras…</a:t>
            </a:r>
          </a:p>
          <a:p>
            <a:r>
              <a:rPr lang="es-ES" b="1" baseline="0" dirty="0" smtClean="0"/>
              <a:t>T</a:t>
            </a:r>
            <a:r>
              <a:rPr lang="es-ES" baseline="0" dirty="0" smtClean="0"/>
              <a:t>: Exigencias mínimas en el cómputo total de la Residencia</a:t>
            </a:r>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referencia en nuestro protocolo queda ya anticuada pues se recomienda el comienzo de</a:t>
            </a:r>
            <a:r>
              <a:rPr lang="es-ES" baseline="0" dirty="0" smtClean="0"/>
              <a:t> la clásica </a:t>
            </a:r>
            <a:r>
              <a:rPr lang="es-ES" b="1" baseline="0" dirty="0" smtClean="0"/>
              <a:t>EECC +/- implante de LIO </a:t>
            </a:r>
            <a:r>
              <a:rPr lang="es-ES" baseline="0" dirty="0" smtClean="0"/>
              <a:t>(gran incisión limbar) como N2 ya de R2, algo imposible a efectos prácticos dada la práctica desaparición de dicha técnica.</a:t>
            </a:r>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12</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3AF8979-001C-4BB8-BADC-B888AE4B8D58}" type="slidenum">
              <a:rPr lang="es-ES" smtClean="0"/>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5" name="4 Marcador de pie de página"/>
          <p:cNvSpPr>
            <a:spLocks noGrp="1"/>
          </p:cNvSpPr>
          <p:nvPr>
            <p:ph type="ftr" sz="quarter" idx="11"/>
          </p:nvPr>
        </p:nvSpPr>
        <p:spPr>
          <a:xfrm>
            <a:off x="2640597" y="6377459"/>
            <a:ext cx="3836404" cy="365125"/>
          </a:xfrm>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7A847CFC-816F-41D0-AAC0-9BF4FEBC753E}" type="datetimeFigureOut">
              <a:rPr lang="es-ES" smtClean="0"/>
              <a:pPr/>
              <a:t>23/09/2016</a:t>
            </a:fld>
            <a:endParaRPr lang="es-ES"/>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6 Marcador de número de diapositiva"/>
          <p:cNvSpPr>
            <a:spLocks noGrp="1"/>
          </p:cNvSpPr>
          <p:nvPr>
            <p:ph type="sldNum" sz="quarter" idx="12"/>
          </p:nvPr>
        </p:nvSpPr>
        <p:spPr>
          <a:xfrm>
            <a:off x="8339328" y="1170432"/>
            <a:ext cx="733864" cy="201168"/>
          </a:xfrm>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A847CFC-816F-41D0-AAC0-9BF4FEBC753E}" type="datetimeFigureOut">
              <a:rPr lang="es-ES" smtClean="0"/>
              <a:pPr/>
              <a:t>23/09/2016</a:t>
            </a:fld>
            <a:endParaRPr lang="es-ES"/>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S"/>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2420888"/>
            <a:ext cx="7774632" cy="2619722"/>
          </a:xfrm>
        </p:spPr>
        <p:txBody>
          <a:bodyPr>
            <a:normAutofit fontScale="90000"/>
          </a:bodyPr>
          <a:lstStyle/>
          <a:p>
            <a:r>
              <a:rPr lang="es-ES" b="1" dirty="0" smtClean="0"/>
              <a:t>Objetivos de aprendizaje quirúrgico por año de Residencia</a:t>
            </a:r>
            <a:br>
              <a:rPr lang="es-ES" b="1" dirty="0" smtClean="0"/>
            </a:br>
            <a:r>
              <a:rPr lang="es-ES" dirty="0" smtClean="0"/>
              <a:t>Co</a:t>
            </a:r>
            <a:r>
              <a:rPr lang="es-ES" b="1" dirty="0" smtClean="0"/>
              <a:t>nceptos teóricos para la cirugía</a:t>
            </a:r>
            <a:endParaRPr lang="es-ES" dirty="0"/>
          </a:p>
        </p:txBody>
      </p:sp>
      <p:sp>
        <p:nvSpPr>
          <p:cNvPr id="5" name="4 Subtítulo"/>
          <p:cNvSpPr>
            <a:spLocks noGrp="1"/>
          </p:cNvSpPr>
          <p:nvPr>
            <p:ph type="subTitle" idx="1"/>
          </p:nvPr>
        </p:nvSpPr>
        <p:spPr>
          <a:xfrm>
            <a:off x="3347864" y="5445224"/>
            <a:ext cx="5320680" cy="936104"/>
          </a:xfrm>
        </p:spPr>
        <p:txBody>
          <a:bodyPr>
            <a:normAutofit/>
          </a:bodyPr>
          <a:lstStyle/>
          <a:p>
            <a:r>
              <a:rPr lang="es-ES" sz="2000" dirty="0" smtClean="0"/>
              <a:t>Dr. Miguel F. Ruiz Guerrero</a:t>
            </a:r>
          </a:p>
          <a:p>
            <a:r>
              <a:rPr lang="es-ES" sz="2000" dirty="0" smtClean="0"/>
              <a:t>Hospital Ramón y Cajal</a:t>
            </a:r>
            <a:endParaRPr lang="es-ES" sz="2000" dirty="0"/>
          </a:p>
        </p:txBody>
      </p:sp>
      <p:sp>
        <p:nvSpPr>
          <p:cNvPr id="6" name="5 CuadroTexto"/>
          <p:cNvSpPr txBox="1"/>
          <p:nvPr/>
        </p:nvSpPr>
        <p:spPr>
          <a:xfrm>
            <a:off x="2483768" y="1628800"/>
            <a:ext cx="5040560" cy="369332"/>
          </a:xfrm>
          <a:prstGeom prst="rect">
            <a:avLst/>
          </a:prstGeom>
          <a:noFill/>
        </p:spPr>
        <p:txBody>
          <a:bodyPr wrap="square" rtlCol="0">
            <a:spAutoFit/>
          </a:bodyPr>
          <a:lstStyle/>
          <a:p>
            <a:r>
              <a:rPr lang="es-ES" b="1" dirty="0" smtClean="0"/>
              <a:t>CURSO:  CÓMO  ENSEÑAR  A  OPERAR</a:t>
            </a:r>
            <a:endParaRPr lang="es-ES" dirty="0"/>
          </a:p>
        </p:txBody>
      </p:sp>
      <p:sp>
        <p:nvSpPr>
          <p:cNvPr id="7" name="6 CuadroTexto"/>
          <p:cNvSpPr txBox="1"/>
          <p:nvPr/>
        </p:nvSpPr>
        <p:spPr>
          <a:xfrm>
            <a:off x="467544" y="692696"/>
            <a:ext cx="8208912" cy="646331"/>
          </a:xfrm>
          <a:prstGeom prst="rect">
            <a:avLst/>
          </a:prstGeom>
          <a:noFill/>
        </p:spPr>
        <p:txBody>
          <a:bodyPr wrap="square" rtlCol="0">
            <a:spAutoFit/>
          </a:bodyPr>
          <a:lstStyle/>
          <a:p>
            <a:r>
              <a:rPr lang="es-ES" b="1" dirty="0" smtClean="0"/>
              <a:t>III REUNIÓN DEL GRUPO DE TUTORES Y RESPONSABLES DOCENTES DE RESIDENTES  (S.E.O. 2016)</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SUBESPECIALIDADES</a:t>
            </a:r>
            <a:endParaRPr lang="es-ES" dirty="0"/>
          </a:p>
        </p:txBody>
      </p:sp>
      <p:pic>
        <p:nvPicPr>
          <p:cNvPr id="7" name="6 Marcador de posición de imagen" descr="transplante_cornea1-680x383.jpg"/>
          <p:cNvPicPr>
            <a:picLocks noGrp="1" noChangeAspect="1"/>
          </p:cNvPicPr>
          <p:nvPr>
            <p:ph type="pic" idx="1"/>
          </p:nvPr>
        </p:nvPicPr>
        <p:blipFill>
          <a:blip r:embed="rId2"/>
          <a:srcRect l="17254" r="17254"/>
          <a:stretch>
            <a:fillRect/>
          </a:stretch>
        </p:blipFill>
        <p:spPr>
          <a:xfrm>
            <a:off x="2857456" y="1484808"/>
            <a:ext cx="6286544" cy="5373192"/>
          </a:xfrm>
        </p:spPr>
      </p:pic>
      <p:sp>
        <p:nvSpPr>
          <p:cNvPr id="6" name="5 Marcador de texto"/>
          <p:cNvSpPr>
            <a:spLocks noGrp="1"/>
          </p:cNvSpPr>
          <p:nvPr>
            <p:ph type="body" sz="half" idx="2"/>
          </p:nvPr>
        </p:nvSpPr>
        <p:spPr>
          <a:xfrm>
            <a:off x="164592" y="1728216"/>
            <a:ext cx="2764334" cy="4572000"/>
          </a:xfrm>
        </p:spPr>
        <p:txBody>
          <a:bodyPr>
            <a:normAutofit/>
          </a:bodyPr>
          <a:lstStyle/>
          <a:p>
            <a:pPr algn="ctr"/>
            <a:endParaRPr lang="es-ES" sz="4400" dirty="0" smtClean="0"/>
          </a:p>
          <a:p>
            <a:pPr algn="ctr"/>
            <a:endParaRPr lang="es-ES" sz="4400" dirty="0" smtClean="0"/>
          </a:p>
          <a:p>
            <a:pPr algn="ctr"/>
            <a:r>
              <a:rPr lang="es-ES" sz="4400" dirty="0" smtClean="0"/>
              <a:t>POLO ANTERIOR</a:t>
            </a:r>
            <a:endParaRPr lang="es-E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971600" y="5949280"/>
            <a:ext cx="4608512"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Polo Anterior</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179512" y="1916832"/>
          <a:ext cx="8856984" cy="3968879"/>
        </p:xfrm>
        <a:graphic>
          <a:graphicData uri="http://schemas.openxmlformats.org/drawingml/2006/table">
            <a:tbl>
              <a:tblPr>
                <a:effectLst>
                  <a:outerShdw blurRad="50800" dist="38100" dir="8100000" algn="tr" rotWithShape="0">
                    <a:prstClr val="black">
                      <a:alpha val="40000"/>
                    </a:prstClr>
                  </a:outerShdw>
                </a:effectLst>
              </a:tblPr>
              <a:tblGrid>
                <a:gridCol w="2978547"/>
                <a:gridCol w="659176"/>
                <a:gridCol w="585933"/>
                <a:gridCol w="659176"/>
                <a:gridCol w="585933"/>
                <a:gridCol w="1171867"/>
                <a:gridCol w="585933"/>
                <a:gridCol w="585933"/>
                <a:gridCol w="1044486"/>
              </a:tblGrid>
              <a:tr h="479249">
                <a:tc>
                  <a:txBody>
                    <a:bodyPr/>
                    <a:lstStyle/>
                    <a:p>
                      <a:pPr algn="ctr">
                        <a:spcAft>
                          <a:spcPts val="0"/>
                        </a:spcAft>
                      </a:pPr>
                      <a:r>
                        <a:rPr lang="es-ES" sz="2400" dirty="0" smtClean="0">
                          <a:latin typeface="Times New Roman"/>
                          <a:ea typeface="Times New Roman"/>
                          <a:cs typeface="Times New Roman"/>
                        </a:rPr>
                        <a:t>FACO</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904066">
                <a:tc>
                  <a:txBody>
                    <a:bodyPr/>
                    <a:lstStyle/>
                    <a:p>
                      <a:pPr algn="ctr">
                        <a:spcAft>
                          <a:spcPts val="0"/>
                        </a:spcAft>
                      </a:pPr>
                      <a:r>
                        <a:rPr kumimoji="0" lang="es-ES" sz="1800" b="1" kern="1200" dirty="0" smtClean="0">
                          <a:solidFill>
                            <a:schemeClr val="bg1"/>
                          </a:solidFill>
                          <a:latin typeface="+mn-lt"/>
                          <a:ea typeface="+mn-ea"/>
                          <a:cs typeface="+mn-cs"/>
                        </a:rPr>
                        <a:t>Incisiones corneales e inyección de viscoelásticos</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dirty="0"/>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hMerge="1">
                  <a:txBody>
                    <a:bodyPr/>
                    <a:lstStyle/>
                    <a:p>
                      <a:endParaRPr lang="es-ES"/>
                    </a:p>
                  </a:txBody>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901698">
                <a:tc>
                  <a:txBody>
                    <a:bodyPr/>
                    <a:lstStyle/>
                    <a:p>
                      <a:pPr algn="ctr">
                        <a:spcAft>
                          <a:spcPts val="0"/>
                        </a:spcAft>
                      </a:pPr>
                      <a:r>
                        <a:rPr lang="es-ES" sz="1800" b="1" baseline="0" dirty="0" smtClean="0">
                          <a:solidFill>
                            <a:schemeClr val="bg1"/>
                          </a:solidFill>
                          <a:latin typeface="+mn-lt"/>
                          <a:ea typeface="Times New Roman"/>
                          <a:cs typeface="Times New Roman"/>
                        </a:rPr>
                        <a:t>Resto de pasos y/o FACO completa</a:t>
                      </a:r>
                      <a:endParaRPr lang="es-ES" sz="1800" b="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75000"/>
                      </a:schemeClr>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rowSpan="2">
                  <a:txBody>
                    <a:bodyPr/>
                    <a:lstStyle/>
                    <a:p>
                      <a:pPr algn="ctr">
                        <a:spcAft>
                          <a:spcPts val="0"/>
                        </a:spcAft>
                      </a:pPr>
                      <a:r>
                        <a:rPr lang="es-ES" sz="2400" b="1" baseline="0" dirty="0" smtClean="0">
                          <a:solidFill>
                            <a:srgbClr val="FFC000"/>
                          </a:solidFill>
                          <a:latin typeface="Times New Roman"/>
                          <a:ea typeface="Times New Roman"/>
                          <a:cs typeface="Times New Roman"/>
                        </a:rPr>
                        <a:t>N2 (60)</a:t>
                      </a:r>
                    </a:p>
                    <a:p>
                      <a:pPr algn="ctr">
                        <a:spcAft>
                          <a:spcPts val="0"/>
                        </a:spcAft>
                      </a:pPr>
                      <a:r>
                        <a:rPr lang="es-ES" sz="2400" b="1" baseline="0" dirty="0" smtClean="0">
                          <a:solidFill>
                            <a:srgbClr val="FFC000"/>
                          </a:solidFill>
                          <a:latin typeface="Times New Roman"/>
                          <a:ea typeface="Times New Roman"/>
                          <a:cs typeface="Times New Roman"/>
                        </a:rPr>
                        <a:t>N3 (80)</a:t>
                      </a:r>
                      <a:endParaRPr lang="es-ES" sz="2400" b="1" baseline="0" dirty="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826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Facochop y/o FACO en Cataratas Complejas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75000"/>
                      </a:schemeClr>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r>
              <a:tr h="856987">
                <a:tc>
                  <a:txBody>
                    <a:bodyPr/>
                    <a:lstStyle/>
                    <a:p>
                      <a:pPr algn="ctr">
                        <a:spcAft>
                          <a:spcPts val="0"/>
                        </a:spcAft>
                      </a:pPr>
                      <a:r>
                        <a:rPr lang="es-ES" sz="1800" b="1" i="0" baseline="0" dirty="0" smtClean="0">
                          <a:solidFill>
                            <a:schemeClr val="bg1"/>
                          </a:solidFill>
                          <a:latin typeface="+mn-lt"/>
                          <a:ea typeface="Times New Roman"/>
                          <a:cs typeface="Times New Roman"/>
                        </a:rPr>
                        <a:t>Anillos de Distensión Capsular</a:t>
                      </a:r>
                      <a:endParaRPr lang="es-ES" sz="1800" b="1" i="0"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60000"/>
                        <a:lumOff val="40000"/>
                      </a:schemeClr>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251520" y="5949280"/>
            <a:ext cx="2808312"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Polo Anterior</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611560" y="1772816"/>
          <a:ext cx="8110433" cy="2304256"/>
        </p:xfrm>
        <a:graphic>
          <a:graphicData uri="http://schemas.openxmlformats.org/drawingml/2006/table">
            <a:tbl>
              <a:tblPr>
                <a:effectLst>
                  <a:outerShdw blurRad="50800" dist="38100" dir="8100000" algn="tr" rotWithShape="0">
                    <a:prstClr val="black">
                      <a:alpha val="40000"/>
                    </a:prstClr>
                  </a:outerShdw>
                </a:effectLst>
              </a:tblPr>
              <a:tblGrid>
                <a:gridCol w="2936536"/>
                <a:gridCol w="1118680"/>
                <a:gridCol w="1048765"/>
                <a:gridCol w="1048762"/>
                <a:gridCol w="978845"/>
                <a:gridCol w="978845"/>
              </a:tblGrid>
              <a:tr h="936104">
                <a:tc>
                  <a:txBody>
                    <a:bodyPr/>
                    <a:lstStyle/>
                    <a:p>
                      <a:pPr algn="ctr">
                        <a:spcAft>
                          <a:spcPts val="0"/>
                        </a:spcAft>
                      </a:pPr>
                      <a:r>
                        <a:rPr lang="es-ES" sz="2400" dirty="0" smtClean="0">
                          <a:latin typeface="Times New Roman"/>
                          <a:ea typeface="Times New Roman"/>
                          <a:cs typeface="Times New Roman"/>
                        </a:rPr>
                        <a:t>Extracción Manual Extracapsular del Cristalino</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1206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1" baseline="0" dirty="0" smtClean="0">
                          <a:solidFill>
                            <a:schemeClr val="bg1"/>
                          </a:solidFill>
                          <a:latin typeface="+mn-lt"/>
                          <a:ea typeface="Times New Roman"/>
                          <a:cs typeface="Times New Roman"/>
                        </a:rPr>
                        <a:t>Small Incision Cataract Surgery (SICS)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1" i="1" baseline="0" dirty="0" smtClean="0">
                          <a:solidFill>
                            <a:schemeClr val="bg1"/>
                          </a:solidFill>
                          <a:latin typeface="Times New Roman"/>
                          <a:ea typeface="Times New Roman"/>
                          <a:cs typeface="Times New Roman"/>
                        </a:rPr>
                        <a:t>N2</a:t>
                      </a:r>
                      <a:endParaRPr lang="es-ES" sz="2400" b="1" i="1"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i="1"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
        <p:nvSpPr>
          <p:cNvPr id="7" name="6 CuadroTexto"/>
          <p:cNvSpPr txBox="1"/>
          <p:nvPr/>
        </p:nvSpPr>
        <p:spPr>
          <a:xfrm>
            <a:off x="6012160" y="4509120"/>
            <a:ext cx="2952328" cy="707886"/>
          </a:xfrm>
          <a:prstGeom prst="rect">
            <a:avLst/>
          </a:prstGeom>
          <a:noFill/>
        </p:spPr>
        <p:txBody>
          <a:bodyPr wrap="square" rtlCol="0">
            <a:spAutoFit/>
          </a:bodyPr>
          <a:lstStyle/>
          <a:p>
            <a:r>
              <a:rPr lang="es-ES" sz="2000" b="1" dirty="0" smtClean="0"/>
              <a:t>Turkana Eye Project (http://ojosturkana.org/)</a:t>
            </a:r>
            <a:endParaRPr lang="es-ES" sz="2000" b="1" dirty="0"/>
          </a:p>
        </p:txBody>
      </p:sp>
      <p:pic>
        <p:nvPicPr>
          <p:cNvPr id="2050" name="Picture 2" descr="http://i2.wp.com/ojosturkana.org/wp-content/uploads/2015/04/IMG_3718.jpg?fit=300%2C239"/>
          <p:cNvPicPr>
            <a:picLocks noChangeAspect="1" noChangeArrowheads="1"/>
          </p:cNvPicPr>
          <p:nvPr/>
        </p:nvPicPr>
        <p:blipFill>
          <a:blip r:embed="rId3" cstate="print"/>
          <a:srcRect/>
          <a:stretch>
            <a:fillRect/>
          </a:stretch>
        </p:blipFill>
        <p:spPr bwMode="auto">
          <a:xfrm>
            <a:off x="3059832" y="4293096"/>
            <a:ext cx="2857500" cy="22764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971600" y="5949280"/>
            <a:ext cx="4608512"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Polo Anterior</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251520" y="1628800"/>
          <a:ext cx="8712971" cy="4176464"/>
        </p:xfrm>
        <a:graphic>
          <a:graphicData uri="http://schemas.openxmlformats.org/drawingml/2006/table">
            <a:tbl>
              <a:tblPr>
                <a:effectLst>
                  <a:outerShdw blurRad="50800" dist="38100" dir="8100000" algn="tr" rotWithShape="0">
                    <a:prstClr val="black">
                      <a:alpha val="40000"/>
                    </a:prstClr>
                  </a:outerShdw>
                </a:effectLst>
              </a:tblPr>
              <a:tblGrid>
                <a:gridCol w="2769240"/>
                <a:gridCol w="1283305"/>
                <a:gridCol w="1215763"/>
                <a:gridCol w="607882"/>
                <a:gridCol w="607882"/>
                <a:gridCol w="1215763"/>
                <a:gridCol w="1013136"/>
              </a:tblGrid>
              <a:tr h="479250">
                <a:tc>
                  <a:txBody>
                    <a:bodyPr/>
                    <a:lstStyle/>
                    <a:p>
                      <a:pPr algn="ctr">
                        <a:spcAft>
                          <a:spcPts val="0"/>
                        </a:spcAft>
                      </a:pPr>
                      <a:r>
                        <a:rPr lang="es-ES" sz="2400" dirty="0" smtClean="0">
                          <a:latin typeface="Times New Roman"/>
                          <a:ea typeface="Times New Roman"/>
                          <a:cs typeface="Times New Roman"/>
                        </a:rPr>
                        <a:t>Cirugía Corneal</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8764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baseline="0" dirty="0" smtClean="0">
                          <a:solidFill>
                            <a:schemeClr val="bg1"/>
                          </a:solidFill>
                          <a:latin typeface="+mn-lt"/>
                          <a:ea typeface="Times New Roman"/>
                          <a:cs typeface="Times New Roman"/>
                        </a:rPr>
                        <a:t>Queratoplastia Penetrante</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(2)</a:t>
                      </a:r>
                    </a:p>
                    <a:p>
                      <a:pPr algn="ctr">
                        <a:spcAft>
                          <a:spcPts val="0"/>
                        </a:spcAft>
                      </a:pPr>
                      <a:r>
                        <a:rPr lang="es-ES" sz="2400" b="1" baseline="0" dirty="0" smtClean="0">
                          <a:solidFill>
                            <a:srgbClr val="FFC000"/>
                          </a:solidFill>
                          <a:latin typeface="Times New Roman"/>
                          <a:ea typeface="Times New Roman"/>
                          <a:cs typeface="Times New Roman"/>
                        </a:rPr>
                        <a:t>N3 (5)</a:t>
                      </a:r>
                      <a:endParaRPr lang="es-ES" sz="2400" b="1" baseline="0" dirty="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876499">
                <a:tc>
                  <a:txBody>
                    <a:bodyPr/>
                    <a:lstStyle/>
                    <a:p>
                      <a:pPr algn="ctr">
                        <a:spcAft>
                          <a:spcPts val="0"/>
                        </a:spcAft>
                      </a:pPr>
                      <a:r>
                        <a:rPr lang="es-ES" sz="1800" b="1" i="0" baseline="0" dirty="0" smtClean="0">
                          <a:solidFill>
                            <a:schemeClr val="bg1"/>
                          </a:solidFill>
                          <a:latin typeface="+mn-lt"/>
                          <a:ea typeface="Times New Roman"/>
                          <a:cs typeface="Times New Roman"/>
                        </a:rPr>
                        <a:t>Queratoplastias Lamelares</a:t>
                      </a:r>
                      <a:endParaRPr lang="es-ES" sz="1800" b="1" i="0"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a:t>
                      </a:r>
                    </a:p>
                    <a:p>
                      <a:pPr algn="ctr">
                        <a:spcAft>
                          <a:spcPts val="0"/>
                        </a:spcAft>
                      </a:pPr>
                      <a:r>
                        <a:rPr lang="es-ES" sz="2400" b="1" baseline="0" dirty="0" smtClean="0">
                          <a:solidFill>
                            <a:srgbClr val="FFC000"/>
                          </a:solidFill>
                          <a:latin typeface="Times New Roman"/>
                          <a:ea typeface="Times New Roman"/>
                          <a:cs typeface="Times New Roman"/>
                        </a:rPr>
                        <a:t>N3 (5)</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926119">
                <a:tc>
                  <a:txBody>
                    <a:bodyPr/>
                    <a:lstStyle/>
                    <a:p>
                      <a:pPr algn="ctr">
                        <a:spcAft>
                          <a:spcPts val="0"/>
                        </a:spcAft>
                      </a:pPr>
                      <a:r>
                        <a:rPr kumimoji="0" lang="es-ES" sz="1800" b="1" kern="1200" dirty="0" smtClean="0">
                          <a:solidFill>
                            <a:schemeClr val="bg1"/>
                          </a:solidFill>
                          <a:latin typeface="+mn-lt"/>
                          <a:ea typeface="+mn-ea"/>
                          <a:cs typeface="+mn-cs"/>
                        </a:rPr>
                        <a:t>Anillos Corneales Intraestromales</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1" i="1" baseline="0" dirty="0" smtClean="0">
                          <a:solidFill>
                            <a:schemeClr val="bg1"/>
                          </a:solidFill>
                          <a:latin typeface="Times New Roman"/>
                          <a:ea typeface="Times New Roman"/>
                          <a:cs typeface="Times New Roman"/>
                        </a:rPr>
                        <a:t>N2</a:t>
                      </a:r>
                      <a:endParaRPr lang="es-ES" sz="2400" b="1" i="1"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a:t>
                      </a:r>
                    </a:p>
                    <a:p>
                      <a:pPr algn="ctr">
                        <a:spcAft>
                          <a:spcPts val="0"/>
                        </a:spcAft>
                      </a:pPr>
                      <a:r>
                        <a:rPr lang="es-ES" sz="2400" b="1" baseline="0" dirty="0" smtClean="0">
                          <a:solidFill>
                            <a:srgbClr val="FFC000"/>
                          </a:solidFill>
                          <a:latin typeface="Times New Roman"/>
                          <a:ea typeface="Times New Roman"/>
                          <a:cs typeface="Times New Roman"/>
                        </a:rPr>
                        <a:t>N3 (5)</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1018097">
                <a:tc>
                  <a:txBody>
                    <a:bodyPr/>
                    <a:lstStyle/>
                    <a:p>
                      <a:pPr algn="ctr">
                        <a:spcAft>
                          <a:spcPts val="0"/>
                        </a:spcAft>
                      </a:pPr>
                      <a:r>
                        <a:rPr kumimoji="0" lang="es-ES" sz="1800" b="1" kern="1200" dirty="0" smtClean="0">
                          <a:solidFill>
                            <a:schemeClr val="bg1"/>
                          </a:solidFill>
                          <a:latin typeface="+mn-lt"/>
                          <a:ea typeface="+mn-ea"/>
                          <a:cs typeface="+mn-cs"/>
                        </a:rPr>
                        <a:t>Cirugía reparadora de traumatismos del segmento anterior</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(2)</a:t>
                      </a:r>
                    </a:p>
                    <a:p>
                      <a:pPr algn="ctr">
                        <a:spcAft>
                          <a:spcPts val="0"/>
                        </a:spcAft>
                      </a:pPr>
                      <a:r>
                        <a:rPr lang="es-ES" sz="2400" b="1" baseline="0" dirty="0" smtClean="0">
                          <a:solidFill>
                            <a:srgbClr val="FFC000"/>
                          </a:solidFill>
                          <a:latin typeface="Times New Roman"/>
                          <a:ea typeface="Times New Roman"/>
                          <a:cs typeface="Times New Roman"/>
                        </a:rPr>
                        <a:t>N3 (5)</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971600" y="5949280"/>
            <a:ext cx="4608512"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Polo Anterior</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214282" y="2000240"/>
          <a:ext cx="8712972" cy="3168352"/>
        </p:xfrm>
        <a:graphic>
          <a:graphicData uri="http://schemas.openxmlformats.org/drawingml/2006/table">
            <a:tbl>
              <a:tblPr>
                <a:effectLst>
                  <a:outerShdw blurRad="50800" dist="38100" dir="8100000" algn="tr" rotWithShape="0">
                    <a:prstClr val="black">
                      <a:alpha val="40000"/>
                    </a:prstClr>
                  </a:outerShdw>
                </a:effectLst>
              </a:tblPr>
              <a:tblGrid>
                <a:gridCol w="2769240"/>
                <a:gridCol w="641653"/>
                <a:gridCol w="641653"/>
                <a:gridCol w="1215764"/>
                <a:gridCol w="1215763"/>
                <a:gridCol w="1215763"/>
                <a:gridCol w="1013136"/>
              </a:tblGrid>
              <a:tr h="792088">
                <a:tc>
                  <a:txBody>
                    <a:bodyPr/>
                    <a:lstStyle/>
                    <a:p>
                      <a:pPr algn="ctr">
                        <a:spcAft>
                          <a:spcPts val="0"/>
                        </a:spcAft>
                      </a:pPr>
                      <a:r>
                        <a:rPr kumimoji="0" lang="es-ES" sz="2400" kern="1200" dirty="0" smtClean="0">
                          <a:solidFill>
                            <a:schemeClr val="tx1"/>
                          </a:solidFill>
                          <a:latin typeface="Times New Roman" pitchFamily="18" charset="0"/>
                          <a:ea typeface="+mn-ea"/>
                          <a:cs typeface="Times New Roman" pitchFamily="18" charset="0"/>
                        </a:rPr>
                        <a:t>Cirugía Menor del Segmento Anterior</a:t>
                      </a:r>
                      <a:endParaRPr lang="es-ES" sz="2400" dirty="0">
                        <a:latin typeface="Times New Roman" pitchFamily="18" charset="0"/>
                        <a:ea typeface="Times New Roman"/>
                        <a:cs typeface="Times New Roman"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50</a:t>
                      </a:r>
                      <a:endParaRPr lang="es-ES" sz="2400" b="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baseline="0" dirty="0" smtClean="0">
                          <a:solidFill>
                            <a:schemeClr val="bg1"/>
                          </a:solidFill>
                          <a:latin typeface="+mn-lt"/>
                          <a:ea typeface="Times New Roman"/>
                          <a:cs typeface="Times New Roman"/>
                        </a:rPr>
                        <a:t>Pterigium (Resección Simple)</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endParaRPr lang="es-ES" sz="2400" b="1" baseline="0" dirty="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Pterigium (Autotrasplante)</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(2)</a:t>
                      </a:r>
                    </a:p>
                    <a:p>
                      <a:pPr algn="ctr">
                        <a:spcAft>
                          <a:spcPts val="0"/>
                        </a:spcAft>
                      </a:pPr>
                      <a:r>
                        <a:rPr lang="es-ES" sz="2400" b="1" baseline="0" dirty="0" smtClean="0">
                          <a:solidFill>
                            <a:srgbClr val="FFC000"/>
                          </a:solidFill>
                          <a:latin typeface="Times New Roman"/>
                          <a:ea typeface="Times New Roman"/>
                          <a:cs typeface="Times New Roman"/>
                        </a:rPr>
                        <a:t>N3 (5)</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algn="ctr">
                        <a:spcAft>
                          <a:spcPts val="0"/>
                        </a:spcAft>
                      </a:pPr>
                      <a:r>
                        <a:rPr kumimoji="0" lang="es-ES" sz="1800" b="1" i="1" kern="1200" baseline="0" dirty="0" smtClean="0">
                          <a:solidFill>
                            <a:schemeClr val="bg1"/>
                          </a:solidFill>
                          <a:latin typeface="+mn-lt"/>
                          <a:ea typeface="+mn-ea"/>
                          <a:cs typeface="+mn-cs"/>
                        </a:rPr>
                        <a:t>Autoinjerto de Limbo</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60000"/>
                        <a:lumOff val="40000"/>
                      </a:schemeClr>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251520" y="5949280"/>
            <a:ext cx="2808312"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Polo Anterior</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611560" y="1772816"/>
          <a:ext cx="8110433" cy="3350056"/>
        </p:xfrm>
        <a:graphic>
          <a:graphicData uri="http://schemas.openxmlformats.org/drawingml/2006/table">
            <a:tbl>
              <a:tblPr>
                <a:effectLst>
                  <a:outerShdw blurRad="50800" dist="38100" dir="8100000" algn="tr" rotWithShape="0">
                    <a:prstClr val="black">
                      <a:alpha val="40000"/>
                    </a:prstClr>
                  </a:outerShdw>
                </a:effectLst>
              </a:tblPr>
              <a:tblGrid>
                <a:gridCol w="2936536"/>
                <a:gridCol w="1118680"/>
                <a:gridCol w="1048765"/>
                <a:gridCol w="1048762"/>
                <a:gridCol w="978845"/>
                <a:gridCol w="978845"/>
              </a:tblGrid>
              <a:tr h="936104">
                <a:tc>
                  <a:txBody>
                    <a:bodyPr/>
                    <a:lstStyle/>
                    <a:p>
                      <a:pPr algn="ctr">
                        <a:spcAft>
                          <a:spcPts val="0"/>
                        </a:spcAft>
                      </a:pPr>
                      <a:r>
                        <a:rPr lang="es-ES" sz="2400" dirty="0" smtClean="0">
                          <a:latin typeface="Times New Roman"/>
                          <a:ea typeface="Times New Roman"/>
                          <a:cs typeface="Times New Roman"/>
                        </a:rPr>
                        <a:t>Cirugía Refractiva*</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1206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Corneal, LASIK, LASEK…</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60000"/>
                        <a:lumOff val="40000"/>
                      </a:schemeClr>
                    </a:solidFill>
                  </a:tcPr>
                </a:tc>
                <a:tc rowSpan="2" gridSpan="2">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rowSpan="2" h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rowSpan="2">
                  <a:txBody>
                    <a:bodyPr/>
                    <a:lstStyle/>
                    <a:p>
                      <a:pPr algn="ctr">
                        <a:spcAft>
                          <a:spcPts val="0"/>
                        </a:spcAft>
                      </a:pPr>
                      <a:r>
                        <a:rPr lang="es-ES" sz="2400" b="1" baseline="0" dirty="0" smtClean="0">
                          <a:solidFill>
                            <a:srgbClr val="FFC000"/>
                          </a:solidFill>
                          <a:latin typeface="Times New Roman"/>
                          <a:ea typeface="Times New Roman"/>
                          <a:cs typeface="Times New Roman"/>
                        </a:rPr>
                        <a:t>10</a:t>
                      </a:r>
                      <a:endParaRPr lang="es-ES" sz="2400" b="1" baseline="0" dirty="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1206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Implante de Lentes Fáquicas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60000"/>
                        <a:lumOff val="40000"/>
                      </a:schemeClr>
                    </a:solidFill>
                  </a:tcPr>
                </a:tc>
                <a:tc gridSpan="2"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hMerge="1"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r>
            </a:tbl>
          </a:graphicData>
        </a:graphic>
      </p:graphicFrame>
      <p:sp>
        <p:nvSpPr>
          <p:cNvPr id="9" name="8 CuadroTexto"/>
          <p:cNvSpPr txBox="1"/>
          <p:nvPr/>
        </p:nvSpPr>
        <p:spPr>
          <a:xfrm>
            <a:off x="395536" y="5445224"/>
            <a:ext cx="8208912" cy="369332"/>
          </a:xfrm>
          <a:prstGeom prst="rect">
            <a:avLst/>
          </a:prstGeom>
          <a:noFill/>
        </p:spPr>
        <p:txBody>
          <a:bodyPr wrap="square" rtlCol="0">
            <a:spAutoFit/>
          </a:bodyPr>
          <a:lstStyle/>
          <a:p>
            <a:r>
              <a:rPr lang="es-ES" b="1" dirty="0" smtClean="0"/>
              <a:t>* No contemplada en la Cartera de Servicios Pública (ROTACIONES EXTERNAS)</a:t>
            </a:r>
            <a:endParaRPr lang="es-E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251520" y="5949280"/>
            <a:ext cx="2808312"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Polo Anterior</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467544" y="2420888"/>
          <a:ext cx="8110433" cy="2376264"/>
        </p:xfrm>
        <a:graphic>
          <a:graphicData uri="http://schemas.openxmlformats.org/drawingml/2006/table">
            <a:tbl>
              <a:tblPr>
                <a:effectLst>
                  <a:outerShdw blurRad="50800" dist="38100" dir="8100000" algn="tr" rotWithShape="0">
                    <a:prstClr val="black">
                      <a:alpha val="40000"/>
                    </a:prstClr>
                  </a:outerShdw>
                </a:effectLst>
              </a:tblPr>
              <a:tblGrid>
                <a:gridCol w="2520280"/>
                <a:gridCol w="576064"/>
                <a:gridCol w="576064"/>
                <a:gridCol w="1008112"/>
                <a:gridCol w="1080120"/>
                <a:gridCol w="1080120"/>
                <a:gridCol w="1269673"/>
              </a:tblGrid>
              <a:tr h="936104">
                <a:tc>
                  <a:txBody>
                    <a:bodyPr/>
                    <a:lstStyle/>
                    <a:p>
                      <a:pPr algn="ctr">
                        <a:spcAft>
                          <a:spcPts val="0"/>
                        </a:spcAft>
                      </a:pP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1440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Láser en Segmento Anterior (YAG, Argón…)</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N1+N2 (15)</a:t>
                      </a:r>
                      <a:endParaRPr lang="es-ES" sz="2400" b="1" baseline="0" dirty="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SUBESPECIALIDADES</a:t>
            </a:r>
            <a:endParaRPr lang="es-ES" dirty="0"/>
          </a:p>
        </p:txBody>
      </p:sp>
      <p:sp>
        <p:nvSpPr>
          <p:cNvPr id="6" name="5 Marcador de texto"/>
          <p:cNvSpPr>
            <a:spLocks noGrp="1"/>
          </p:cNvSpPr>
          <p:nvPr>
            <p:ph type="body" sz="half" idx="2"/>
          </p:nvPr>
        </p:nvSpPr>
        <p:spPr>
          <a:xfrm>
            <a:off x="0" y="1643050"/>
            <a:ext cx="2978648" cy="4572000"/>
          </a:xfrm>
        </p:spPr>
        <p:txBody>
          <a:bodyPr>
            <a:normAutofit/>
          </a:bodyPr>
          <a:lstStyle/>
          <a:p>
            <a:pPr algn="ctr"/>
            <a:endParaRPr lang="es-ES" sz="4400" dirty="0" smtClean="0"/>
          </a:p>
          <a:p>
            <a:pPr algn="ctr"/>
            <a:endParaRPr lang="es-ES" sz="4400" dirty="0" smtClean="0"/>
          </a:p>
          <a:p>
            <a:pPr algn="ctr"/>
            <a:r>
              <a:rPr lang="es-ES" sz="4000" dirty="0" smtClean="0"/>
              <a:t>GLAUCOMA</a:t>
            </a:r>
            <a:endParaRPr lang="es-ES" sz="4000" dirty="0"/>
          </a:p>
        </p:txBody>
      </p:sp>
      <p:pic>
        <p:nvPicPr>
          <p:cNvPr id="8" name="7 Marcador de posición de imagen" descr="descarga.jpg"/>
          <p:cNvPicPr>
            <a:picLocks noGrp="1" noChangeAspect="1"/>
          </p:cNvPicPr>
          <p:nvPr>
            <p:ph type="pic" idx="1"/>
          </p:nvPr>
        </p:nvPicPr>
        <p:blipFill>
          <a:blip r:embed="rId2"/>
          <a:srcRect l="17297" r="17297"/>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971600" y="5949280"/>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Glaucoma</a:t>
            </a:r>
            <a:endParaRPr lang="es-ES" sz="3600" dirty="0">
              <a:solidFill>
                <a:srgbClr val="FFFF00"/>
              </a:solidFill>
              <a:effectLst>
                <a:outerShdw blurRad="38100" dist="38100" dir="2700000" algn="tl">
                  <a:srgbClr val="000000">
                    <a:alpha val="43137"/>
                  </a:srgbClr>
                </a:outerShdw>
              </a:effectLst>
            </a:endParaRPr>
          </a:p>
        </p:txBody>
      </p:sp>
      <p:graphicFrame>
        <p:nvGraphicFramePr>
          <p:cNvPr id="8" name="3 Marcador de contenido"/>
          <p:cNvGraphicFramePr>
            <a:graphicFrameLocks/>
          </p:cNvGraphicFramePr>
          <p:nvPr/>
        </p:nvGraphicFramePr>
        <p:xfrm>
          <a:off x="251520" y="1484784"/>
          <a:ext cx="8712971" cy="4464496"/>
        </p:xfrm>
        <a:graphic>
          <a:graphicData uri="http://schemas.openxmlformats.org/drawingml/2006/table">
            <a:tbl>
              <a:tblPr>
                <a:effectLst>
                  <a:outerShdw blurRad="50800" dist="38100" dir="8100000" algn="tr" rotWithShape="0">
                    <a:prstClr val="black">
                      <a:alpha val="40000"/>
                    </a:prstClr>
                  </a:outerShdw>
                </a:effectLst>
              </a:tblPr>
              <a:tblGrid>
                <a:gridCol w="2769240"/>
                <a:gridCol w="1191200"/>
                <a:gridCol w="792088"/>
                <a:gridCol w="1152128"/>
                <a:gridCol w="1224136"/>
                <a:gridCol w="1584179"/>
              </a:tblGrid>
              <a:tr h="551258">
                <a:tc>
                  <a:txBody>
                    <a:bodyPr/>
                    <a:lstStyle/>
                    <a:p>
                      <a:pPr algn="ctr">
                        <a:spcAft>
                          <a:spcPts val="0"/>
                        </a:spcAft>
                      </a:pPr>
                      <a:r>
                        <a:rPr lang="es-ES" sz="2400" dirty="0" smtClean="0">
                          <a:latin typeface="Times New Roman"/>
                          <a:ea typeface="Times New Roman"/>
                          <a:cs typeface="Times New Roman"/>
                        </a:rPr>
                        <a:t>Cirugía Filtrante</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8168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baseline="0" dirty="0" smtClean="0">
                          <a:solidFill>
                            <a:schemeClr val="bg1"/>
                          </a:solidFill>
                          <a:latin typeface="+mn-lt"/>
                          <a:ea typeface="Times New Roman"/>
                          <a:cs typeface="Times New Roman"/>
                        </a:rPr>
                        <a:t>Trabeculectomía o </a:t>
                      </a:r>
                      <a:r>
                        <a:rPr lang="es-ES" sz="1800" b="1" u="sng" baseline="0" dirty="0" smtClean="0">
                          <a:solidFill>
                            <a:schemeClr val="bg1"/>
                          </a:solidFill>
                          <a:latin typeface="+mn-lt"/>
                          <a:ea typeface="Times New Roman"/>
                          <a:cs typeface="Times New Roman"/>
                        </a:rPr>
                        <a:t>No Perforante (EPNP)</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rowSpan="5">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(4-8)</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algn="ctr">
                        <a:spcAft>
                          <a:spcPts val="0"/>
                        </a:spcAft>
                      </a:pPr>
                      <a:r>
                        <a:rPr kumimoji="0" lang="es-ES" sz="1800" b="1" kern="1200" dirty="0" smtClean="0">
                          <a:solidFill>
                            <a:schemeClr val="bg1"/>
                          </a:solidFill>
                          <a:latin typeface="+mn-lt"/>
                          <a:ea typeface="+mn-ea"/>
                          <a:cs typeface="+mn-cs"/>
                        </a:rPr>
                        <a:t>Combinada Glaucoma-Catarata</a:t>
                      </a:r>
                      <a:endParaRPr lang="es-ES" sz="1800" b="1" i="0"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(1-3)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algn="ctr">
                        <a:spcAft>
                          <a:spcPts val="0"/>
                        </a:spcAft>
                      </a:pPr>
                      <a:r>
                        <a:rPr kumimoji="0" lang="es-ES" sz="1800" b="1" kern="1200" dirty="0" smtClean="0">
                          <a:solidFill>
                            <a:schemeClr val="bg1"/>
                          </a:solidFill>
                          <a:latin typeface="+mn-lt"/>
                          <a:ea typeface="+mn-ea"/>
                          <a:cs typeface="+mn-cs"/>
                        </a:rPr>
                        <a:t>Implantes de Drenaje</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0" i="0" baseline="0" dirty="0" smtClean="0">
                          <a:solidFill>
                            <a:schemeClr val="bg1"/>
                          </a:solidFill>
                          <a:latin typeface="Times New Roman"/>
                          <a:ea typeface="Times New Roman"/>
                          <a:cs typeface="Times New Roman"/>
                        </a:rPr>
                        <a:t>N3</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4400" b="1" baseline="0" dirty="0" smtClean="0">
                          <a:solidFill>
                            <a:srgbClr val="FFC000"/>
                          </a:solidFill>
                          <a:latin typeface="Times New Roman"/>
                          <a:ea typeface="Times New Roman"/>
                          <a:cs typeface="Times New Roman"/>
                        </a:rPr>
                        <a: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864097">
                <a:tc>
                  <a:txBody>
                    <a:bodyPr/>
                    <a:lstStyle/>
                    <a:p>
                      <a:pPr algn="ctr">
                        <a:spcAft>
                          <a:spcPts val="0"/>
                        </a:spcAft>
                      </a:pPr>
                      <a:r>
                        <a:rPr kumimoji="0" lang="es-ES" sz="1800" b="1" kern="1200" dirty="0" smtClean="0">
                          <a:solidFill>
                            <a:schemeClr val="bg1"/>
                          </a:solidFill>
                          <a:latin typeface="+mn-lt"/>
                          <a:ea typeface="+mn-ea"/>
                          <a:cs typeface="+mn-cs"/>
                        </a:rPr>
                        <a:t>Complicaciones</a:t>
                      </a:r>
                      <a:r>
                        <a:rPr kumimoji="0" lang="es-ES" sz="1800" b="1" kern="1200" baseline="0" dirty="0" smtClean="0">
                          <a:solidFill>
                            <a:schemeClr val="bg1"/>
                          </a:solidFill>
                          <a:latin typeface="+mn-lt"/>
                          <a:ea typeface="+mn-ea"/>
                          <a:cs typeface="+mn-cs"/>
                        </a:rPr>
                        <a:t> (</a:t>
                      </a:r>
                      <a:r>
                        <a:rPr kumimoji="0" lang="es-ES" sz="1800" b="1" kern="1200" dirty="0" smtClean="0">
                          <a:solidFill>
                            <a:schemeClr val="bg1"/>
                          </a:solidFill>
                          <a:latin typeface="+mn-lt"/>
                          <a:ea typeface="+mn-ea"/>
                          <a:cs typeface="+mn-cs"/>
                        </a:rPr>
                        <a:t>Reposición de atalamias, needling, fugas…)</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648072">
                <a:tc>
                  <a:txBody>
                    <a:bodyPr/>
                    <a:lstStyle/>
                    <a:p>
                      <a:pPr algn="ctr">
                        <a:spcAft>
                          <a:spcPts val="0"/>
                        </a:spcAft>
                      </a:pPr>
                      <a:r>
                        <a:rPr kumimoji="0" lang="es-ES" sz="1800" b="1" kern="1200" dirty="0" smtClean="0">
                          <a:solidFill>
                            <a:schemeClr val="bg1"/>
                          </a:solidFill>
                          <a:latin typeface="+mn-lt"/>
                          <a:ea typeface="+mn-ea"/>
                          <a:cs typeface="+mn-cs"/>
                        </a:rPr>
                        <a:t>FACO en operados de Glaucoma</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971600" y="5949280"/>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Glaucoma</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251520" y="1484784"/>
          <a:ext cx="8712971" cy="4464496"/>
        </p:xfrm>
        <a:graphic>
          <a:graphicData uri="http://schemas.openxmlformats.org/drawingml/2006/table">
            <a:tbl>
              <a:tblPr>
                <a:effectLst>
                  <a:outerShdw blurRad="50800" dist="38100" dir="8100000" algn="tr" rotWithShape="0">
                    <a:prstClr val="black">
                      <a:alpha val="40000"/>
                    </a:prstClr>
                  </a:outerShdw>
                </a:effectLst>
              </a:tblPr>
              <a:tblGrid>
                <a:gridCol w="2769240"/>
                <a:gridCol w="1191200"/>
                <a:gridCol w="792088"/>
                <a:gridCol w="1152128"/>
                <a:gridCol w="1224136"/>
                <a:gridCol w="1584179"/>
              </a:tblGrid>
              <a:tr h="551258">
                <a:tc>
                  <a:txBody>
                    <a:bodyPr/>
                    <a:lstStyle/>
                    <a:p>
                      <a:pPr algn="ctr">
                        <a:spcAft>
                          <a:spcPts val="0"/>
                        </a:spcAft>
                      </a:pPr>
                      <a:r>
                        <a:rPr lang="es-ES" sz="2400" dirty="0" smtClean="0">
                          <a:latin typeface="Times New Roman"/>
                          <a:ea typeface="Times New Roman"/>
                          <a:cs typeface="Times New Roman"/>
                        </a:rPr>
                        <a:t>Láseres</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8168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Trabeculoplastia con láser de Argón</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rowSpan="5">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(1-3)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algn="ctr">
                        <a:spcAft>
                          <a:spcPts val="0"/>
                        </a:spcAft>
                      </a:pPr>
                      <a:r>
                        <a:rPr kumimoji="0" lang="es-ES" sz="1800" b="1" kern="1200" dirty="0" smtClean="0">
                          <a:solidFill>
                            <a:schemeClr val="bg1"/>
                          </a:solidFill>
                          <a:latin typeface="+mn-lt"/>
                          <a:ea typeface="+mn-ea"/>
                          <a:cs typeface="+mn-cs"/>
                        </a:rPr>
                        <a:t>Ciclofotocoagulación Transescleral</a:t>
                      </a:r>
                      <a:endParaRPr lang="es-ES" sz="1800" b="1" i="0"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algn="ctr">
                        <a:spcAft>
                          <a:spcPts val="0"/>
                        </a:spcAft>
                      </a:pPr>
                      <a:r>
                        <a:rPr kumimoji="0" lang="es-ES" sz="1800" b="1" kern="1200" dirty="0" smtClean="0">
                          <a:solidFill>
                            <a:schemeClr val="bg1"/>
                          </a:solidFill>
                          <a:latin typeface="+mn-lt"/>
                          <a:ea typeface="+mn-ea"/>
                          <a:cs typeface="+mn-cs"/>
                        </a:rPr>
                        <a:t>Iridoplastia periférica</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(1-3)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864097">
                <a:tc>
                  <a:txBody>
                    <a:bodyPr/>
                    <a:lstStyle/>
                    <a:p>
                      <a:pPr algn="ctr">
                        <a:spcAft>
                          <a:spcPts val="0"/>
                        </a:spcAft>
                      </a:pPr>
                      <a:r>
                        <a:rPr kumimoji="0" lang="es-ES" sz="1800" b="1" kern="1200" dirty="0" smtClean="0">
                          <a:solidFill>
                            <a:schemeClr val="bg1"/>
                          </a:solidFill>
                          <a:latin typeface="+mn-lt"/>
                          <a:ea typeface="+mn-ea"/>
                          <a:cs typeface="+mn-cs"/>
                        </a:rPr>
                        <a:t>Suturalisis con Argón</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(1-3)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648072">
                <a:tc>
                  <a:txBody>
                    <a:bodyPr/>
                    <a:lstStyle/>
                    <a:p>
                      <a:pPr algn="ctr">
                        <a:spcAft>
                          <a:spcPts val="0"/>
                        </a:spcAft>
                      </a:pPr>
                      <a:r>
                        <a:rPr kumimoji="0" lang="es-ES" sz="1800" b="1" kern="1200" dirty="0" smtClean="0">
                          <a:solidFill>
                            <a:schemeClr val="bg1"/>
                          </a:solidFill>
                          <a:latin typeface="+mn-lt"/>
                          <a:ea typeface="+mn-ea"/>
                          <a:cs typeface="+mn-cs"/>
                        </a:rPr>
                        <a:t>Goniopunción con YAG</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(1-3)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8 CuadroTexto"/>
          <p:cNvSpPr txBox="1"/>
          <p:nvPr/>
        </p:nvSpPr>
        <p:spPr>
          <a:xfrm>
            <a:off x="1259632" y="764704"/>
            <a:ext cx="3456384" cy="584775"/>
          </a:xfrm>
          <a:prstGeom prst="rect">
            <a:avLst/>
          </a:prstGeom>
          <a:solidFill>
            <a:srgbClr val="5F5F5F"/>
          </a:solidFill>
        </p:spPr>
        <p:txBody>
          <a:bodyPr wrap="square" rtlCol="0">
            <a:spAutoFit/>
          </a:bodyPr>
          <a:lstStyle/>
          <a:p>
            <a:r>
              <a:rPr lang="es-ES" sz="3200" b="1" dirty="0" smtClean="0">
                <a:solidFill>
                  <a:srgbClr val="FFFF00"/>
                </a:solidFill>
                <a:effectLst>
                  <a:outerShdw blurRad="38100" dist="38100" dir="2700000" algn="tl">
                    <a:srgbClr val="000000">
                      <a:alpha val="43137"/>
                    </a:srgbClr>
                  </a:outerShdw>
                </a:effectLst>
              </a:rPr>
              <a:t>Docencia MIR</a:t>
            </a:r>
            <a:endParaRPr lang="es-ES" sz="3200" b="1" dirty="0">
              <a:solidFill>
                <a:srgbClr val="FFFF00"/>
              </a:solidFill>
              <a:effectLst>
                <a:outerShdw blurRad="38100" dist="38100" dir="2700000" algn="tl">
                  <a:srgbClr val="000000">
                    <a:alpha val="43137"/>
                  </a:srgbClr>
                </a:outerShdw>
              </a:effectLst>
            </a:endParaRPr>
          </a:p>
        </p:txBody>
      </p:sp>
      <p:sp>
        <p:nvSpPr>
          <p:cNvPr id="10" name="9 CuadroTexto"/>
          <p:cNvSpPr txBox="1"/>
          <p:nvPr/>
        </p:nvSpPr>
        <p:spPr>
          <a:xfrm>
            <a:off x="1403648" y="2060848"/>
            <a:ext cx="7200800" cy="3046988"/>
          </a:xfrm>
          <a:prstGeom prst="rect">
            <a:avLst/>
          </a:prstGeom>
          <a:noFill/>
        </p:spPr>
        <p:txBody>
          <a:bodyPr wrap="square" rtlCol="0">
            <a:spAutoFit/>
          </a:bodyPr>
          <a:lstStyle/>
          <a:p>
            <a:pPr>
              <a:buFont typeface="Wingdings" pitchFamily="2" charset="2"/>
              <a:buChar char="q"/>
            </a:pPr>
            <a:r>
              <a:rPr lang="es-ES" sz="2400" dirty="0" smtClean="0">
                <a:solidFill>
                  <a:schemeClr val="bg1"/>
                </a:solidFill>
              </a:rPr>
              <a:t> </a:t>
            </a:r>
            <a:r>
              <a:rPr lang="es-ES" sz="2400" dirty="0" smtClean="0">
                <a:solidFill>
                  <a:srgbClr val="FFFF00"/>
                </a:solidFill>
                <a:effectLst>
                  <a:outerShdw blurRad="38100" dist="38100" dir="2700000" algn="tl">
                    <a:srgbClr val="000000">
                      <a:alpha val="43137"/>
                    </a:srgbClr>
                  </a:outerShdw>
                </a:effectLst>
              </a:rPr>
              <a:t>Unidad Docente </a:t>
            </a:r>
            <a:r>
              <a:rPr lang="es-ES" sz="2400" dirty="0" smtClean="0">
                <a:solidFill>
                  <a:schemeClr val="bg1"/>
                </a:solidFill>
              </a:rPr>
              <a:t>propia para Oftalmología </a:t>
            </a:r>
            <a:r>
              <a:rPr lang="es-ES" sz="2400" dirty="0" smtClean="0">
                <a:solidFill>
                  <a:srgbClr val="FFFF00"/>
                </a:solidFill>
                <a:effectLst>
                  <a:outerShdw blurRad="38100" dist="38100" dir="2700000" algn="tl">
                    <a:srgbClr val="000000">
                      <a:alpha val="43137"/>
                    </a:srgbClr>
                  </a:outerShdw>
                </a:effectLst>
              </a:rPr>
              <a:t>(2006)</a:t>
            </a:r>
          </a:p>
          <a:p>
            <a:pPr>
              <a:buFont typeface="Wingdings" pitchFamily="2" charset="2"/>
              <a:buChar char="q"/>
            </a:pPr>
            <a:endParaRPr lang="es-ES" sz="2400" dirty="0" smtClean="0">
              <a:solidFill>
                <a:schemeClr val="bg1"/>
              </a:solidFill>
            </a:endParaRPr>
          </a:p>
          <a:p>
            <a:pPr>
              <a:buFont typeface="Wingdings" pitchFamily="2" charset="2"/>
              <a:buChar char="q"/>
            </a:pPr>
            <a:r>
              <a:rPr lang="es-ES" sz="2400" dirty="0" smtClean="0">
                <a:solidFill>
                  <a:schemeClr val="bg1"/>
                </a:solidFill>
                <a:effectLst>
                  <a:outerShdw blurRad="38100" dist="38100" dir="2700000" algn="tl">
                    <a:srgbClr val="000000">
                      <a:alpha val="43137"/>
                    </a:srgbClr>
                  </a:outerShdw>
                </a:effectLst>
              </a:rPr>
              <a:t> </a:t>
            </a:r>
            <a:r>
              <a:rPr lang="es-ES" sz="2400" dirty="0" smtClean="0">
                <a:solidFill>
                  <a:srgbClr val="FFFF00"/>
                </a:solidFill>
                <a:effectLst>
                  <a:outerShdw blurRad="38100" dist="38100" dir="2700000" algn="tl">
                    <a:srgbClr val="000000">
                      <a:alpha val="43137"/>
                    </a:srgbClr>
                  </a:outerShdw>
                </a:effectLst>
              </a:rPr>
              <a:t>Protocolo Docente </a:t>
            </a:r>
            <a:r>
              <a:rPr lang="es-ES" sz="2400" dirty="0" smtClean="0">
                <a:solidFill>
                  <a:schemeClr val="bg1"/>
                </a:solidFill>
              </a:rPr>
              <a:t>propio </a:t>
            </a:r>
            <a:r>
              <a:rPr lang="es-ES" sz="2400" dirty="0" smtClean="0">
                <a:solidFill>
                  <a:srgbClr val="FFFF00"/>
                </a:solidFill>
                <a:effectLst>
                  <a:outerShdw blurRad="38100" dist="38100" dir="2700000" algn="tl">
                    <a:srgbClr val="000000">
                      <a:alpha val="43137"/>
                    </a:srgbClr>
                  </a:outerShdw>
                </a:effectLst>
              </a:rPr>
              <a:t>(2011)</a:t>
            </a:r>
            <a:r>
              <a:rPr lang="es-ES" sz="2400" dirty="0" smtClean="0">
                <a:solidFill>
                  <a:schemeClr val="bg1"/>
                </a:solidFill>
              </a:rPr>
              <a:t>, ajustado a la cartera de servicio del hospital, consensuado por tutores, Jefe de Servicio, residentes y Comisión de Docencia</a:t>
            </a:r>
          </a:p>
          <a:p>
            <a:endParaRPr lang="es-ES" sz="2400" dirty="0" smtClean="0">
              <a:solidFill>
                <a:schemeClr val="bg1"/>
              </a:solidFill>
            </a:endParaRPr>
          </a:p>
          <a:p>
            <a:pPr>
              <a:buFont typeface="Wingdings" pitchFamily="2" charset="2"/>
              <a:buChar char="q"/>
            </a:pPr>
            <a:r>
              <a:rPr lang="es-ES" sz="2400" dirty="0" smtClean="0">
                <a:solidFill>
                  <a:schemeClr val="bg1"/>
                </a:solidFill>
                <a:effectLst>
                  <a:outerShdw blurRad="38100" dist="38100" dir="2700000" algn="tl">
                    <a:srgbClr val="000000">
                      <a:alpha val="43137"/>
                    </a:srgbClr>
                  </a:outerShdw>
                </a:effectLst>
              </a:rPr>
              <a:t>  </a:t>
            </a:r>
            <a:r>
              <a:rPr lang="es-ES" sz="2400" dirty="0" smtClean="0">
                <a:solidFill>
                  <a:srgbClr val="FFFF00"/>
                </a:solidFill>
                <a:effectLst>
                  <a:outerShdw blurRad="38100" dist="38100" dir="2700000" algn="tl">
                    <a:srgbClr val="000000">
                      <a:alpha val="43137"/>
                    </a:srgbClr>
                  </a:outerShdw>
                </a:effectLst>
              </a:rPr>
              <a:t>Tutor de Residentes (5)</a:t>
            </a:r>
            <a:endParaRPr lang="es-ES" sz="2400" dirty="0" smtClean="0">
              <a:solidFill>
                <a:schemeClr val="bg1"/>
              </a:solidFill>
              <a:effectLst>
                <a:outerShdw blurRad="38100" dist="38100" dir="2700000" algn="tl">
                  <a:srgbClr val="000000">
                    <a:alpha val="43137"/>
                  </a:srgbClr>
                </a:outerShdw>
              </a:effectLst>
            </a:endParaRPr>
          </a:p>
        </p:txBody>
      </p:sp>
      <p:sp>
        <p:nvSpPr>
          <p:cNvPr id="4" name="4 Subtítulo"/>
          <p:cNvSpPr txBox="1">
            <a:spLocks/>
          </p:cNvSpPr>
          <p:nvPr/>
        </p:nvSpPr>
        <p:spPr>
          <a:xfrm>
            <a:off x="6156176" y="6093296"/>
            <a:ext cx="2808312"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SUBESPECIALIDADES</a:t>
            </a:r>
            <a:endParaRPr lang="es-ES" dirty="0"/>
          </a:p>
        </p:txBody>
      </p:sp>
      <p:sp>
        <p:nvSpPr>
          <p:cNvPr id="6" name="5 Marcador de texto"/>
          <p:cNvSpPr>
            <a:spLocks noGrp="1"/>
          </p:cNvSpPr>
          <p:nvPr>
            <p:ph type="body" sz="half" idx="2"/>
          </p:nvPr>
        </p:nvSpPr>
        <p:spPr>
          <a:xfrm>
            <a:off x="0" y="1643050"/>
            <a:ext cx="2978648" cy="4572000"/>
          </a:xfrm>
        </p:spPr>
        <p:txBody>
          <a:bodyPr>
            <a:normAutofit/>
          </a:bodyPr>
          <a:lstStyle/>
          <a:p>
            <a:pPr algn="ctr"/>
            <a:endParaRPr lang="es-ES" sz="4400" dirty="0" smtClean="0"/>
          </a:p>
          <a:p>
            <a:pPr algn="ctr"/>
            <a:endParaRPr lang="es-ES" sz="4400" dirty="0" smtClean="0"/>
          </a:p>
          <a:p>
            <a:pPr algn="ctr"/>
            <a:r>
              <a:rPr lang="es-ES" sz="4000" dirty="0" smtClean="0"/>
              <a:t>DACRIO</a:t>
            </a:r>
          </a:p>
          <a:p>
            <a:pPr algn="ctr"/>
            <a:r>
              <a:rPr lang="es-ES" sz="4000" dirty="0" smtClean="0"/>
              <a:t>ORBITA</a:t>
            </a:r>
            <a:endParaRPr lang="es-ES" sz="4000" dirty="0"/>
          </a:p>
        </p:txBody>
      </p:sp>
      <p:pic>
        <p:nvPicPr>
          <p:cNvPr id="7" name="6 Marcador de posición de imagen" descr="orbita.jpg"/>
          <p:cNvPicPr>
            <a:picLocks noGrp="1" noChangeAspect="1"/>
          </p:cNvPicPr>
          <p:nvPr>
            <p:ph type="pic" idx="1"/>
          </p:nvPr>
        </p:nvPicPr>
        <p:blipFill>
          <a:blip r:embed="rId2"/>
          <a:srcRect l="6328" r="6328"/>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1043608" y="6211669"/>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Dacrio-Órbita</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539552" y="1556792"/>
          <a:ext cx="8424936" cy="4392488"/>
        </p:xfrm>
        <a:graphic>
          <a:graphicData uri="http://schemas.openxmlformats.org/drawingml/2006/table">
            <a:tbl>
              <a:tblPr>
                <a:effectLst>
                  <a:outerShdw blurRad="50800" dist="38100" dir="8100000" algn="tr" rotWithShape="0">
                    <a:prstClr val="black">
                      <a:alpha val="40000"/>
                    </a:prstClr>
                  </a:outerShdw>
                </a:effectLst>
              </a:tblPr>
              <a:tblGrid>
                <a:gridCol w="2769240"/>
                <a:gridCol w="595600"/>
                <a:gridCol w="595600"/>
                <a:gridCol w="1224136"/>
                <a:gridCol w="720080"/>
                <a:gridCol w="1152128"/>
                <a:gridCol w="1368152"/>
              </a:tblGrid>
              <a:tr h="551258">
                <a:tc>
                  <a:txBody>
                    <a:bodyPr/>
                    <a:lstStyle/>
                    <a:p>
                      <a:pPr algn="ctr">
                        <a:spcAft>
                          <a:spcPts val="0"/>
                        </a:spcAft>
                      </a:pPr>
                      <a:r>
                        <a:rPr lang="es-ES" sz="2400" dirty="0" smtClean="0">
                          <a:latin typeface="Times New Roman"/>
                          <a:ea typeface="Times New Roman"/>
                          <a:cs typeface="Times New Roman"/>
                        </a:rPr>
                        <a:t>Vía Lagrimal (VL)</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8168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Obstrucciones Congénitas (Sondaje)</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rowSpan="5">
                  <a:txBody>
                    <a:bodyPr/>
                    <a:lstStyle/>
                    <a:p>
                      <a:endParaRPr lang="es-ES" dirty="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Obstrucciones Congénitas (Intubación mono-bicanalicular )</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612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Dacriocistectomía</a:t>
                      </a:r>
                      <a:endParaRPr lang="es-ES" sz="1800" b="1" i="0"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0" i="0" baseline="0" dirty="0" smtClean="0">
                          <a:solidFill>
                            <a:schemeClr val="bg1"/>
                          </a:solidFill>
                          <a:latin typeface="Times New Roman"/>
                          <a:ea typeface="Times New Roman"/>
                          <a:cs typeface="Times New Roman"/>
                        </a:rPr>
                        <a:t>N1</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DCR</a:t>
                      </a:r>
                      <a:r>
                        <a:rPr kumimoji="0" lang="es-ES" sz="1800" b="1" kern="1200" baseline="0" dirty="0" smtClean="0">
                          <a:solidFill>
                            <a:schemeClr val="bg1"/>
                          </a:solidFill>
                          <a:latin typeface="+mn-lt"/>
                          <a:ea typeface="+mn-ea"/>
                          <a:cs typeface="+mn-cs"/>
                        </a:rPr>
                        <a:t> </a:t>
                      </a:r>
                      <a:r>
                        <a:rPr kumimoji="0" lang="es-ES" sz="1800" b="1" kern="1200" dirty="0" smtClean="0">
                          <a:solidFill>
                            <a:schemeClr val="bg1"/>
                          </a:solidFill>
                          <a:latin typeface="+mn-lt"/>
                          <a:ea typeface="+mn-ea"/>
                          <a:cs typeface="+mn-cs"/>
                        </a:rPr>
                        <a:t>externa ± Intubación</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(3)</a:t>
                      </a:r>
                    </a:p>
                    <a:p>
                      <a:pPr algn="ctr">
                        <a:spcAft>
                          <a:spcPts val="0"/>
                        </a:spcAft>
                      </a:pPr>
                      <a:r>
                        <a:rPr lang="es-ES" sz="2400" b="1" baseline="0" dirty="0" smtClean="0">
                          <a:solidFill>
                            <a:srgbClr val="FFC000"/>
                          </a:solidFill>
                          <a:latin typeface="Times New Roman"/>
                          <a:ea typeface="Times New Roman"/>
                          <a:cs typeface="Times New Roman"/>
                        </a:rPr>
                        <a:t>N3 (10)</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648072">
                <a:tc>
                  <a:txBody>
                    <a:bodyPr/>
                    <a:lstStyle/>
                    <a:p>
                      <a:pPr algn="ctr">
                        <a:spcAft>
                          <a:spcPts val="0"/>
                        </a:spcAft>
                      </a:pPr>
                      <a:r>
                        <a:rPr kumimoji="0" lang="es-ES" sz="1800" b="1" kern="1200" dirty="0" smtClean="0">
                          <a:solidFill>
                            <a:schemeClr val="bg1"/>
                          </a:solidFill>
                          <a:latin typeface="+mn-lt"/>
                          <a:ea typeface="+mn-ea"/>
                          <a:cs typeface="+mn-cs"/>
                        </a:rPr>
                        <a:t>DCR transcanalicular con láser </a:t>
                      </a:r>
                      <a:r>
                        <a:rPr kumimoji="0" lang="es-ES" sz="1800" b="1" kern="1200" dirty="0" smtClean="0">
                          <a:solidFill>
                            <a:schemeClr val="bg1"/>
                          </a:solidFill>
                          <a:latin typeface="+mn-lt"/>
                          <a:ea typeface="+mn-ea"/>
                          <a:cs typeface="+mn-cs"/>
                        </a:rPr>
                        <a:t>diodo *</a:t>
                      </a:r>
                      <a:endParaRPr lang="es-ES" sz="1800" b="1" i="1" baseline="0" dirty="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smtClean="0">
                          <a:solidFill>
                            <a:schemeClr val="bg1"/>
                          </a:solidFill>
                          <a:latin typeface="Times New Roman"/>
                          <a:ea typeface="Times New Roman"/>
                          <a:cs typeface="Times New Roman"/>
                        </a:rPr>
                        <a:t>N2</a:t>
                      </a: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1115616" y="6021288"/>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Dacrio-Órbita</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683568" y="1484784"/>
          <a:ext cx="7992888" cy="4536504"/>
        </p:xfrm>
        <a:graphic>
          <a:graphicData uri="http://schemas.openxmlformats.org/drawingml/2006/table">
            <a:tbl>
              <a:tblPr>
                <a:effectLst>
                  <a:outerShdw blurRad="50800" dist="38100" dir="8100000" algn="tr" rotWithShape="0">
                    <a:prstClr val="black">
                      <a:alpha val="40000"/>
                    </a:prstClr>
                  </a:outerShdw>
                </a:effectLst>
              </a:tblPr>
              <a:tblGrid>
                <a:gridCol w="2769240"/>
                <a:gridCol w="595600"/>
                <a:gridCol w="595600"/>
                <a:gridCol w="612068"/>
                <a:gridCol w="540060"/>
                <a:gridCol w="792088"/>
                <a:gridCol w="576064"/>
                <a:gridCol w="576064"/>
                <a:gridCol w="936104"/>
              </a:tblGrid>
              <a:tr h="551258">
                <a:tc>
                  <a:txBody>
                    <a:bodyPr/>
                    <a:lstStyle/>
                    <a:p>
                      <a:pPr algn="ctr">
                        <a:spcAft>
                          <a:spcPts val="0"/>
                        </a:spcAft>
                      </a:pPr>
                      <a:r>
                        <a:rPr lang="es-ES" sz="2400" dirty="0" smtClean="0">
                          <a:latin typeface="Times New Roman"/>
                          <a:ea typeface="Times New Roman"/>
                          <a:cs typeface="Times New Roman"/>
                        </a:rPr>
                        <a:t>Vía Lagrimal (VL)</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8168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Canaliculorrinostomía</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rowSpan="5">
                  <a:txBody>
                    <a:bodyPr/>
                    <a:lstStyle/>
                    <a:p>
                      <a:endParaRPr lang="es-ES" dirty="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Reintervenciones en DCR</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612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Trauma Canalicular (Reconstrucción)</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gridSpan="2">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966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Obstrucción Canalicular (Ventana</a:t>
                      </a:r>
                      <a:r>
                        <a:rPr kumimoji="0" lang="es-ES" sz="1800" b="1" kern="1200" baseline="0" dirty="0" smtClean="0">
                          <a:solidFill>
                            <a:schemeClr val="bg1"/>
                          </a:solidFill>
                          <a:latin typeface="+mn-lt"/>
                          <a:ea typeface="+mn-ea"/>
                          <a:cs typeface="+mn-cs"/>
                        </a:rPr>
                        <a:t> c</a:t>
                      </a:r>
                      <a:r>
                        <a:rPr kumimoji="0" lang="es-ES" sz="1800" b="1" kern="1200" dirty="0" smtClean="0">
                          <a:solidFill>
                            <a:schemeClr val="bg1"/>
                          </a:solidFill>
                          <a:latin typeface="+mn-lt"/>
                          <a:ea typeface="+mn-ea"/>
                          <a:cs typeface="+mn-cs"/>
                        </a:rPr>
                        <a:t>arúnculo-canalicular y prótesis VL)</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Estricturectomía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N1</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1115616" y="6021288"/>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Dacrio-Órbita</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467544" y="1556792"/>
          <a:ext cx="8424936" cy="4536504"/>
        </p:xfrm>
        <a:graphic>
          <a:graphicData uri="http://schemas.openxmlformats.org/drawingml/2006/table">
            <a:tbl>
              <a:tblPr>
                <a:effectLst>
                  <a:outerShdw blurRad="50800" dist="38100" dir="8100000" algn="tr" rotWithShape="0">
                    <a:prstClr val="black">
                      <a:alpha val="40000"/>
                    </a:prstClr>
                  </a:outerShdw>
                </a:effectLst>
              </a:tblPr>
              <a:tblGrid>
                <a:gridCol w="2769240"/>
                <a:gridCol w="1191200"/>
                <a:gridCol w="576064"/>
                <a:gridCol w="576064"/>
                <a:gridCol w="792088"/>
                <a:gridCol w="1152128"/>
                <a:gridCol w="1368152"/>
              </a:tblGrid>
              <a:tr h="551258">
                <a:tc>
                  <a:txBody>
                    <a:bodyPr/>
                    <a:lstStyle/>
                    <a:p>
                      <a:pPr algn="ctr">
                        <a:spcAft>
                          <a:spcPts val="0"/>
                        </a:spcAft>
                      </a:pPr>
                      <a:r>
                        <a:rPr lang="es-ES" sz="2400" dirty="0" smtClean="0">
                          <a:latin typeface="Times New Roman"/>
                          <a:ea typeface="Times New Roman"/>
                          <a:cs typeface="Times New Roman"/>
                        </a:rPr>
                        <a:t>Órbita</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8168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Evisceración y Enucleación con implante primario</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rowSpan="4">
                  <a:txBody>
                    <a:bodyPr/>
                    <a:lstStyle/>
                    <a:p>
                      <a:endParaRPr lang="es-ES" dirty="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(1)</a:t>
                      </a:r>
                    </a:p>
                    <a:p>
                      <a:pPr algn="ctr">
                        <a:spcAft>
                          <a:spcPts val="0"/>
                        </a:spcAft>
                      </a:pPr>
                      <a:r>
                        <a:rPr lang="es-ES" sz="2400" b="1" baseline="0" dirty="0" smtClean="0">
                          <a:solidFill>
                            <a:srgbClr val="FFC000"/>
                          </a:solidFill>
                          <a:latin typeface="Times New Roman"/>
                          <a:ea typeface="Times New Roman"/>
                          <a:cs typeface="Times New Roman"/>
                        </a:rPr>
                        <a:t>N3 (3)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Injertos básicos para</a:t>
                      </a:r>
                      <a:r>
                        <a:rPr kumimoji="0" lang="es-ES" sz="1800" b="1" kern="1200" baseline="0" dirty="0" smtClean="0">
                          <a:solidFill>
                            <a:schemeClr val="bg1"/>
                          </a:solidFill>
                          <a:latin typeface="+mn-lt"/>
                          <a:ea typeface="+mn-ea"/>
                          <a:cs typeface="+mn-cs"/>
                        </a:rPr>
                        <a:t> C</a:t>
                      </a:r>
                      <a:r>
                        <a:rPr kumimoji="0" lang="es-ES" sz="1800" b="1" kern="1200" dirty="0" smtClean="0">
                          <a:solidFill>
                            <a:schemeClr val="bg1"/>
                          </a:solidFill>
                          <a:latin typeface="+mn-lt"/>
                          <a:ea typeface="+mn-ea"/>
                          <a:cs typeface="+mn-cs"/>
                        </a:rPr>
                        <a:t>avidades Anoftálmicas</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612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Implantes secundarios en Cavidades Anoftálmicas</a:t>
                      </a:r>
                      <a:endParaRPr lang="es-ES" sz="1800" b="1" i="0"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1615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Técnicas básicas de Orbitotomía en Tumores Orbitarios, Descompresiones y Fracturas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(1)</a:t>
                      </a:r>
                    </a:p>
                    <a:p>
                      <a:pPr algn="ctr">
                        <a:spcAft>
                          <a:spcPts val="0"/>
                        </a:spcAft>
                      </a:pPr>
                      <a:r>
                        <a:rPr lang="es-ES" sz="2400" b="1" baseline="0" dirty="0" smtClean="0">
                          <a:solidFill>
                            <a:srgbClr val="FFC000"/>
                          </a:solidFill>
                          <a:latin typeface="Times New Roman"/>
                          <a:ea typeface="Times New Roman"/>
                          <a:cs typeface="Times New Roman"/>
                        </a:rPr>
                        <a:t>N3 (3)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1115616" y="6021288"/>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Dacrio-Órbita</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1016" y="1484784"/>
          <a:ext cx="9145016" cy="4474871"/>
        </p:xfrm>
        <a:graphic>
          <a:graphicData uri="http://schemas.openxmlformats.org/drawingml/2006/table">
            <a:tbl>
              <a:tblPr>
                <a:effectLst>
                  <a:outerShdw blurRad="50800" dist="38100" dir="8100000" algn="tr" rotWithShape="0">
                    <a:prstClr val="black">
                      <a:alpha val="40000"/>
                    </a:prstClr>
                  </a:outerShdw>
                </a:effectLst>
              </a:tblPr>
              <a:tblGrid>
                <a:gridCol w="3888432"/>
                <a:gridCol w="1152128"/>
                <a:gridCol w="576064"/>
                <a:gridCol w="576064"/>
                <a:gridCol w="648072"/>
                <a:gridCol w="1008112"/>
                <a:gridCol w="1296144"/>
              </a:tblGrid>
              <a:tr h="537508">
                <a:tc>
                  <a:txBody>
                    <a:bodyPr/>
                    <a:lstStyle/>
                    <a:p>
                      <a:pPr algn="ctr">
                        <a:spcAft>
                          <a:spcPts val="0"/>
                        </a:spcAft>
                      </a:pPr>
                      <a:r>
                        <a:rPr lang="es-ES" sz="2400" dirty="0" smtClean="0">
                          <a:latin typeface="Times New Roman"/>
                          <a:ea typeface="Times New Roman"/>
                          <a:cs typeface="Times New Roman"/>
                        </a:rPr>
                        <a:t>Párpados</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8125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Lesiones menores (benignas y malignas) sin reconstrucción</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rowSpan="4">
                  <a:txBody>
                    <a:bodyPr/>
                    <a:lstStyle/>
                    <a:p>
                      <a:endParaRPr lang="es-ES" dirty="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N1</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48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Tumores y reconstrucciones (injertos o colgajos)</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Malposiciones : Ptosis Aponeuróticas (reinserción), Entropion y Ectropion párpado </a:t>
                      </a:r>
                      <a:r>
                        <a:rPr kumimoji="0" lang="es-ES" sz="1800" b="1" i="1" kern="1200" dirty="0" smtClean="0">
                          <a:solidFill>
                            <a:schemeClr val="bg1"/>
                          </a:solidFill>
                          <a:latin typeface="+mn-lt"/>
                          <a:ea typeface="+mn-ea"/>
                          <a:cs typeface="+mn-cs"/>
                        </a:rPr>
                        <a:t>inferior</a:t>
                      </a:r>
                      <a:r>
                        <a:rPr kumimoji="0" lang="es-ES" sz="1800" b="1" kern="1200" dirty="0" smtClean="0">
                          <a:solidFill>
                            <a:schemeClr val="bg1"/>
                          </a:solidFill>
                          <a:latin typeface="+mn-lt"/>
                          <a:ea typeface="+mn-ea"/>
                          <a:cs typeface="+mn-cs"/>
                        </a:rPr>
                        <a:t> (retractores, tira tarsal)</a:t>
                      </a:r>
                      <a:endParaRPr lang="es-ES" sz="1800" b="1" i="0"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(5)</a:t>
                      </a:r>
                    </a:p>
                    <a:p>
                      <a:pPr algn="ctr">
                        <a:spcAft>
                          <a:spcPts val="0"/>
                        </a:spcAft>
                      </a:pPr>
                      <a:r>
                        <a:rPr lang="es-ES" sz="2400" b="1" baseline="0" dirty="0" smtClean="0">
                          <a:solidFill>
                            <a:srgbClr val="FFC000"/>
                          </a:solidFill>
                          <a:latin typeface="Times New Roman"/>
                          <a:ea typeface="Times New Roman"/>
                          <a:cs typeface="Times New Roman"/>
                        </a:rPr>
                        <a:t>N3 (20)</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1224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Malposiciones : Ptosis Congénitas y Miogénicas (resección aponeurótica</a:t>
                      </a:r>
                      <a:r>
                        <a:rPr kumimoji="0" lang="es-ES" sz="1800" b="1" kern="1200" baseline="0" dirty="0" smtClean="0">
                          <a:solidFill>
                            <a:schemeClr val="bg1"/>
                          </a:solidFill>
                          <a:latin typeface="+mn-lt"/>
                          <a:ea typeface="+mn-ea"/>
                          <a:cs typeface="+mn-cs"/>
                        </a:rPr>
                        <a:t> </a:t>
                      </a:r>
                      <a:r>
                        <a:rPr kumimoji="0" lang="es-ES" sz="1800" b="1" kern="1200" dirty="0" smtClean="0">
                          <a:solidFill>
                            <a:schemeClr val="bg1"/>
                          </a:solidFill>
                          <a:latin typeface="+mn-lt"/>
                          <a:ea typeface="+mn-ea"/>
                          <a:cs typeface="+mn-cs"/>
                        </a:rPr>
                        <a:t>EPS,</a:t>
                      </a:r>
                      <a:r>
                        <a:rPr kumimoji="0" lang="es-ES" sz="1800" b="1" kern="1200" baseline="0" dirty="0" smtClean="0">
                          <a:solidFill>
                            <a:schemeClr val="bg1"/>
                          </a:solidFill>
                          <a:latin typeface="+mn-lt"/>
                          <a:ea typeface="+mn-ea"/>
                          <a:cs typeface="+mn-cs"/>
                        </a:rPr>
                        <a:t> </a:t>
                      </a:r>
                      <a:r>
                        <a:rPr kumimoji="0" lang="es-ES" sz="1800" b="1" kern="1200" dirty="0" smtClean="0">
                          <a:solidFill>
                            <a:schemeClr val="bg1"/>
                          </a:solidFill>
                          <a:latin typeface="+mn-lt"/>
                          <a:ea typeface="+mn-ea"/>
                          <a:cs typeface="+mn-cs"/>
                        </a:rPr>
                        <a:t>suspensión al frontal);</a:t>
                      </a:r>
                      <a:r>
                        <a:rPr kumimoji="0" lang="es-ES" sz="1800" b="1" kern="1200" baseline="0" dirty="0" smtClean="0">
                          <a:solidFill>
                            <a:schemeClr val="bg1"/>
                          </a:solidFill>
                          <a:latin typeface="+mn-lt"/>
                          <a:ea typeface="+mn-ea"/>
                          <a:cs typeface="+mn-cs"/>
                        </a:rPr>
                        <a:t> </a:t>
                      </a:r>
                      <a:r>
                        <a:rPr kumimoji="0" lang="es-ES" sz="1800" b="1" kern="1200" dirty="0" smtClean="0">
                          <a:solidFill>
                            <a:schemeClr val="bg1"/>
                          </a:solidFill>
                          <a:latin typeface="+mn-lt"/>
                          <a:ea typeface="+mn-ea"/>
                          <a:cs typeface="+mn-cs"/>
                        </a:rPr>
                        <a:t>Entropion párpado </a:t>
                      </a:r>
                      <a:r>
                        <a:rPr kumimoji="0" lang="es-ES" sz="1800" b="1" i="1" kern="1200" dirty="0" smtClean="0">
                          <a:solidFill>
                            <a:schemeClr val="bg1"/>
                          </a:solidFill>
                          <a:latin typeface="+mn-lt"/>
                          <a:ea typeface="+mn-ea"/>
                          <a:cs typeface="+mn-cs"/>
                        </a:rPr>
                        <a:t>superior</a:t>
                      </a:r>
                      <a:endParaRPr lang="es-ES" sz="1800" b="1" i="0"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1115616" y="6021288"/>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Dacrio-Órbita</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251520" y="1474409"/>
          <a:ext cx="8604448" cy="4474871"/>
        </p:xfrm>
        <a:graphic>
          <a:graphicData uri="http://schemas.openxmlformats.org/drawingml/2006/table">
            <a:tbl>
              <a:tblPr>
                <a:effectLst>
                  <a:outerShdw blurRad="50800" dist="38100" dir="8100000" algn="tr" rotWithShape="0">
                    <a:prstClr val="black">
                      <a:alpha val="40000"/>
                    </a:prstClr>
                  </a:outerShdw>
                </a:effectLst>
              </a:tblPr>
              <a:tblGrid>
                <a:gridCol w="3888432"/>
                <a:gridCol w="1152128"/>
                <a:gridCol w="1152128"/>
                <a:gridCol w="648072"/>
                <a:gridCol w="648072"/>
                <a:gridCol w="576064"/>
                <a:gridCol w="539552"/>
              </a:tblGrid>
              <a:tr h="537508">
                <a:tc>
                  <a:txBody>
                    <a:bodyPr/>
                    <a:lstStyle/>
                    <a:p>
                      <a:pPr algn="ctr">
                        <a:spcAft>
                          <a:spcPts val="0"/>
                        </a:spcAft>
                      </a:pPr>
                      <a:r>
                        <a:rPr lang="es-ES" sz="2400" dirty="0" smtClean="0">
                          <a:latin typeface="Times New Roman"/>
                          <a:ea typeface="Times New Roman"/>
                          <a:cs typeface="Times New Roman"/>
                        </a:rPr>
                        <a:t>Párpados</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8125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Reintervenciones de Ptosis </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rowSpan="5">
                  <a:txBody>
                    <a:bodyPr/>
                    <a:lstStyle/>
                    <a:p>
                      <a:endParaRPr lang="es-ES" dirty="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48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Malposición de pestañas (Triquiasis,</a:t>
                      </a:r>
                      <a:r>
                        <a:rPr kumimoji="0" lang="es-ES" sz="1800" b="1" kern="1200" baseline="0" dirty="0" smtClean="0">
                          <a:solidFill>
                            <a:schemeClr val="bg1"/>
                          </a:solidFill>
                          <a:latin typeface="+mn-lt"/>
                          <a:ea typeface="+mn-ea"/>
                          <a:cs typeface="+mn-cs"/>
                        </a:rPr>
                        <a:t> </a:t>
                      </a:r>
                      <a:r>
                        <a:rPr kumimoji="0" lang="es-ES" sz="1800" b="1" kern="1200" dirty="0" smtClean="0">
                          <a:solidFill>
                            <a:schemeClr val="bg1"/>
                          </a:solidFill>
                          <a:latin typeface="+mn-lt"/>
                          <a:ea typeface="+mn-ea"/>
                          <a:cs typeface="+mn-cs"/>
                        </a:rPr>
                        <a:t>Distiquiasis)</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Blefaroplastia</a:t>
                      </a:r>
                      <a:endParaRPr lang="es-ES" sz="1800" b="1" i="0"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75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gridSpan="2">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Cirugía palpebral en la Orbitopatía de Graves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gridSpan="2">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Toxina Botulínica (blefaroespasmo…)</a:t>
                      </a:r>
                      <a:endParaRPr lang="es-ES" sz="1800" b="1" i="0"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N1</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hMerge="1">
                  <a:txBody>
                    <a:bodyPr/>
                    <a:lstStyle/>
                    <a:p>
                      <a:endParaRPr lang="es-ES"/>
                    </a:p>
                  </a:txBody>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SUBESPECIALIDADES</a:t>
            </a:r>
            <a:endParaRPr lang="es-ES" dirty="0"/>
          </a:p>
        </p:txBody>
      </p:sp>
      <p:sp>
        <p:nvSpPr>
          <p:cNvPr id="6" name="5 Marcador de texto"/>
          <p:cNvSpPr>
            <a:spLocks noGrp="1"/>
          </p:cNvSpPr>
          <p:nvPr>
            <p:ph type="body" sz="half" idx="2"/>
          </p:nvPr>
        </p:nvSpPr>
        <p:spPr>
          <a:xfrm>
            <a:off x="0" y="1643050"/>
            <a:ext cx="2978648" cy="4572000"/>
          </a:xfrm>
        </p:spPr>
        <p:txBody>
          <a:bodyPr>
            <a:normAutofit/>
          </a:bodyPr>
          <a:lstStyle/>
          <a:p>
            <a:pPr algn="ctr"/>
            <a:endParaRPr lang="es-ES" sz="4400" dirty="0" smtClean="0"/>
          </a:p>
          <a:p>
            <a:pPr algn="ctr"/>
            <a:endParaRPr lang="es-ES" sz="4400" dirty="0" smtClean="0"/>
          </a:p>
          <a:p>
            <a:pPr algn="ctr"/>
            <a:r>
              <a:rPr lang="es-ES" sz="4000" dirty="0" smtClean="0"/>
              <a:t>POLO</a:t>
            </a:r>
          </a:p>
          <a:p>
            <a:pPr algn="ctr"/>
            <a:r>
              <a:rPr lang="es-ES" sz="4000" dirty="0" smtClean="0"/>
              <a:t>POSTERIOR</a:t>
            </a:r>
            <a:endParaRPr lang="es-ES" sz="4000" dirty="0"/>
          </a:p>
        </p:txBody>
      </p:sp>
      <p:pic>
        <p:nvPicPr>
          <p:cNvPr id="8" name="7 Marcador de posición de imagen" descr="vitrectomia.png"/>
          <p:cNvPicPr>
            <a:picLocks noGrp="1" noChangeAspect="1"/>
          </p:cNvPicPr>
          <p:nvPr>
            <p:ph type="pic" idx="1"/>
          </p:nvPr>
        </p:nvPicPr>
        <p:blipFill>
          <a:blip r:embed="rId2"/>
          <a:srcRect l="743" r="743"/>
          <a:stretch>
            <a:fillRect/>
          </a:stretch>
        </p:blip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1115616" y="6021288"/>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Polo Posterior</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71406" y="1474409"/>
          <a:ext cx="9072626" cy="4597797"/>
        </p:xfrm>
        <a:graphic>
          <a:graphicData uri="http://schemas.openxmlformats.org/drawingml/2006/table">
            <a:tbl>
              <a:tblPr>
                <a:effectLst>
                  <a:outerShdw blurRad="50800" dist="38100" dir="8100000" algn="tr" rotWithShape="0">
                    <a:prstClr val="black">
                      <a:alpha val="40000"/>
                    </a:prstClr>
                  </a:outerShdw>
                </a:effectLst>
              </a:tblPr>
              <a:tblGrid>
                <a:gridCol w="3500462"/>
                <a:gridCol w="714380"/>
                <a:gridCol w="571504"/>
                <a:gridCol w="642942"/>
                <a:gridCol w="428628"/>
                <a:gridCol w="1000132"/>
                <a:gridCol w="357190"/>
                <a:gridCol w="642942"/>
                <a:gridCol w="1214446"/>
              </a:tblGrid>
              <a:tr h="537508">
                <a:tc>
                  <a:txBody>
                    <a:bodyPr/>
                    <a:lstStyle/>
                    <a:p>
                      <a:pPr algn="ctr">
                        <a:spcAft>
                          <a:spcPts val="0"/>
                        </a:spcAft>
                      </a:pPr>
                      <a:r>
                        <a:rPr lang="es-ES" sz="2400" dirty="0" smtClean="0">
                          <a:latin typeface="Times New Roman"/>
                          <a:ea typeface="Times New Roman"/>
                          <a:cs typeface="Times New Roman"/>
                        </a:rPr>
                        <a:t>Retina</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7027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bg1"/>
                          </a:solidFill>
                          <a:latin typeface="+mn-lt"/>
                          <a:ea typeface="+mn-ea"/>
                          <a:cs typeface="+mn-cs"/>
                        </a:rPr>
                        <a:t>Inyecciones intravítreas </a:t>
                      </a:r>
                      <a:endParaRPr lang="es-ES" sz="1800" b="1" u="sng"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1"/>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algn="ctr"/>
                      <a:r>
                        <a:rPr lang="es-ES" sz="2400" dirty="0" smtClean="0">
                          <a:solidFill>
                            <a:schemeClr val="bg1"/>
                          </a:solidFill>
                          <a:latin typeface="Times New Roman" pitchFamily="18" charset="0"/>
                          <a:cs typeface="Times New Roman" pitchFamily="18" charset="0"/>
                        </a:rPr>
                        <a:t>N1</a:t>
                      </a:r>
                      <a:endParaRPr lang="es-ES" sz="2400" dirty="0">
                        <a:solidFill>
                          <a:schemeClr val="bg1"/>
                        </a:solidFill>
                        <a:latin typeface="Times New Roman" pitchFamily="18" charset="0"/>
                        <a:cs typeface="Times New Roman"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gridSpan="2">
                  <a:txBody>
                    <a:bodyPr/>
                    <a:lstStyle/>
                    <a:p>
                      <a:pPr algn="ctr"/>
                      <a:r>
                        <a:rPr lang="es-ES" sz="2400" baseline="0" dirty="0" smtClean="0">
                          <a:solidFill>
                            <a:schemeClr val="bg1"/>
                          </a:solidFill>
                          <a:latin typeface="Times New Roman"/>
                          <a:ea typeface="Times New Roman"/>
                          <a:cs typeface="Times New Roman"/>
                        </a:rPr>
                        <a:t>N1</a:t>
                      </a:r>
                      <a:endParaRPr lang="es-ES" sz="2400" dirty="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hMerge="1">
                  <a:txBody>
                    <a:bodyPr/>
                    <a:lstStyle/>
                    <a:p>
                      <a:endParaRPr lang="es-ES"/>
                    </a:p>
                  </a:txBody>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9616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u="none" baseline="0" dirty="0" smtClean="0">
                          <a:solidFill>
                            <a:schemeClr val="bg1"/>
                          </a:solidFill>
                          <a:latin typeface="+mn-lt"/>
                          <a:ea typeface="Times New Roman"/>
                          <a:cs typeface="Times New Roman"/>
                        </a:rPr>
                        <a:t>Desprendimiento de Retina Clásico (Explantes, Cerclaje, Crio, Gas…)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rowSpan="4">
                  <a:txBody>
                    <a:bodyPr/>
                    <a:lstStyle/>
                    <a:p>
                      <a:pPr algn="ctr">
                        <a:spcAft>
                          <a:spcPts val="0"/>
                        </a:spcAft>
                      </a:pPr>
                      <a:r>
                        <a:rPr lang="es-ES" sz="2400" b="1" baseline="0" dirty="0" smtClean="0">
                          <a:solidFill>
                            <a:srgbClr val="FFC000"/>
                          </a:solidFill>
                          <a:latin typeface="Times New Roman"/>
                          <a:ea typeface="Times New Roman"/>
                          <a:cs typeface="Times New Roman"/>
                        </a:rPr>
                        <a:t>T</a:t>
                      </a:r>
                    </a:p>
                    <a:p>
                      <a:pPr algn="ctr">
                        <a:spcAft>
                          <a:spcPts val="0"/>
                        </a:spcAft>
                      </a:pPr>
                      <a:endParaRPr lang="es-ES" sz="2400" b="1" baseline="0" dirty="0" smtClean="0">
                        <a:solidFill>
                          <a:srgbClr val="FFC000"/>
                        </a:solidFill>
                        <a:latin typeface="Times New Roman"/>
                        <a:ea typeface="Times New Roman"/>
                        <a:cs typeface="Times New Roman"/>
                      </a:endParaRPr>
                    </a:p>
                    <a:p>
                      <a:pPr algn="ctr">
                        <a:spcAft>
                          <a:spcPts val="0"/>
                        </a:spcAft>
                      </a:pPr>
                      <a:r>
                        <a:rPr lang="es-ES" sz="2400" b="1" baseline="0" dirty="0" smtClean="0">
                          <a:solidFill>
                            <a:srgbClr val="FFC000"/>
                          </a:solidFill>
                          <a:latin typeface="Times New Roman"/>
                          <a:ea typeface="Times New Roman"/>
                          <a:cs typeface="Times New Roman"/>
                        </a:rPr>
                        <a:t>N3</a:t>
                      </a:r>
                    </a:p>
                    <a:p>
                      <a:pPr algn="ctr">
                        <a:spcAft>
                          <a:spcPts val="0"/>
                        </a:spcAft>
                      </a:pPr>
                      <a:endParaRPr lang="es-ES" sz="2400" b="1" baseline="0" dirty="0" smtClean="0">
                        <a:solidFill>
                          <a:srgbClr val="FFC000"/>
                        </a:solidFill>
                        <a:latin typeface="Times New Roman"/>
                        <a:ea typeface="Times New Roman"/>
                        <a:cs typeface="Times New Roman"/>
                      </a:endParaRPr>
                    </a:p>
                    <a:p>
                      <a:pPr algn="ctr">
                        <a:spcAft>
                          <a:spcPts val="0"/>
                        </a:spcAft>
                      </a:pPr>
                      <a:r>
                        <a:rPr lang="es-ES" sz="2400" b="1" baseline="0" dirty="0" smtClean="0">
                          <a:solidFill>
                            <a:srgbClr val="FFC000"/>
                          </a:solidFill>
                          <a:latin typeface="Times New Roman"/>
                          <a:ea typeface="Times New Roman"/>
                          <a:cs typeface="Times New Roman"/>
                        </a:rPr>
                        <a:t>(30)</a:t>
                      </a:r>
                      <a:endParaRPr lang="es-ES" sz="2400" b="1" baseline="0" dirty="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algn="ctr">
                        <a:spcAft>
                          <a:spcPts val="0"/>
                        </a:spcAft>
                      </a:pPr>
                      <a:r>
                        <a:rPr lang="es-ES" sz="2400" b="1" baseline="0" dirty="0" smtClean="0">
                          <a:solidFill>
                            <a:srgbClr val="FFC000"/>
                          </a:solidFill>
                          <a:latin typeface="Times New Roman"/>
                          <a:ea typeface="Times New Roman"/>
                          <a:cs typeface="Times New Roman"/>
                        </a:rPr>
                        <a:t>N2 (3-5)</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Vitrectomía Posterior Simple (Hemo vítreo…)</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gridSpan="2">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(5)</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106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Vitrectomía Posterior Compleja (DR, Luxaciones, Trauma, Endoftalmitis, Mácula…)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rowSpan="2">
                  <a:txBody>
                    <a:bodyPr/>
                    <a:lstStyle/>
                    <a:p>
                      <a:pPr algn="ctr">
                        <a:spcAft>
                          <a:spcPts val="0"/>
                        </a:spcAft>
                      </a:pPr>
                      <a:r>
                        <a:rPr lang="es-ES" sz="2400" b="0" i="0" baseline="0" dirty="0" smtClean="0">
                          <a:solidFill>
                            <a:schemeClr val="bg1"/>
                          </a:solidFill>
                          <a:latin typeface="Times New Roman"/>
                          <a:ea typeface="Times New Roman"/>
                          <a:cs typeface="Times New Roman"/>
                        </a:rPr>
                        <a:t>N2</a:t>
                      </a:r>
                    </a:p>
                    <a:p>
                      <a:pPr algn="ctr">
                        <a:spcAft>
                          <a:spcPts val="0"/>
                        </a:spcAft>
                      </a:pPr>
                      <a:r>
                        <a:rPr lang="es-ES" sz="3200" b="1" i="0" baseline="0" dirty="0" smtClean="0">
                          <a:solidFill>
                            <a:schemeClr val="bg1"/>
                          </a:solidFill>
                          <a:latin typeface="Times New Roman"/>
                          <a:ea typeface="Times New Roman"/>
                          <a:cs typeface="Times New Roman"/>
                        </a:rPr>
                        <a:t>?</a:t>
                      </a:r>
                      <a:endParaRPr lang="es-ES" sz="3200" b="1"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5385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Faco-Vitrectomía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6">
                        <a:lumMod val="60000"/>
                        <a:lumOff val="4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vMerge="1">
                  <a:txBody>
                    <a:bodyPr/>
                    <a:lstStyle/>
                    <a:p>
                      <a:endParaRPr lang="es-ES" dirty="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SUBESPECIALIDADES</a:t>
            </a:r>
            <a:endParaRPr lang="es-ES" dirty="0"/>
          </a:p>
        </p:txBody>
      </p:sp>
      <p:sp>
        <p:nvSpPr>
          <p:cNvPr id="6" name="5 Marcador de texto"/>
          <p:cNvSpPr>
            <a:spLocks noGrp="1"/>
          </p:cNvSpPr>
          <p:nvPr>
            <p:ph type="body" sz="half" idx="2"/>
          </p:nvPr>
        </p:nvSpPr>
        <p:spPr>
          <a:xfrm>
            <a:off x="0" y="1643050"/>
            <a:ext cx="2978648" cy="4572000"/>
          </a:xfrm>
        </p:spPr>
        <p:txBody>
          <a:bodyPr>
            <a:normAutofit/>
          </a:bodyPr>
          <a:lstStyle/>
          <a:p>
            <a:pPr algn="ctr"/>
            <a:endParaRPr lang="es-ES" sz="4400" dirty="0" smtClean="0"/>
          </a:p>
          <a:p>
            <a:pPr algn="ctr"/>
            <a:endParaRPr lang="es-ES" sz="4400" dirty="0" smtClean="0"/>
          </a:p>
          <a:p>
            <a:pPr algn="ctr"/>
            <a:endParaRPr lang="es-ES" sz="4000" dirty="0" smtClean="0"/>
          </a:p>
          <a:p>
            <a:pPr algn="ctr"/>
            <a:r>
              <a:rPr lang="es-ES" sz="4000" dirty="0" smtClean="0"/>
              <a:t>MOTILIDAD</a:t>
            </a:r>
            <a:endParaRPr lang="es-ES" sz="4000" dirty="0"/>
          </a:p>
        </p:txBody>
      </p:sp>
      <p:pic>
        <p:nvPicPr>
          <p:cNvPr id="7" name="6 Marcador de posición de imagen" descr="estrabismo.jpg"/>
          <p:cNvPicPr>
            <a:picLocks noGrp="1" noChangeAspect="1"/>
          </p:cNvPicPr>
          <p:nvPr>
            <p:ph type="pic" idx="1"/>
          </p:nvPr>
        </p:nvPicPr>
        <p:blipFill>
          <a:blip r:embed="rId2"/>
          <a:srcRect l="17297" r="17297" b="14698"/>
          <a:stretch>
            <a:fillRect/>
          </a:stretch>
        </p:blipFill>
        <p:spPr>
          <a:xfrm>
            <a:off x="2903805" y="1484808"/>
            <a:ext cx="6247397" cy="458326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1115616" y="6021288"/>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Motilidad</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0" y="1857364"/>
          <a:ext cx="9072626" cy="3875460"/>
        </p:xfrm>
        <a:graphic>
          <a:graphicData uri="http://schemas.openxmlformats.org/drawingml/2006/table">
            <a:tbl>
              <a:tblPr>
                <a:effectLst>
                  <a:outerShdw blurRad="50800" dist="38100" dir="8100000" algn="tr" rotWithShape="0">
                    <a:prstClr val="black">
                      <a:alpha val="40000"/>
                    </a:prstClr>
                  </a:outerShdw>
                </a:effectLst>
              </a:tblPr>
              <a:tblGrid>
                <a:gridCol w="3857652"/>
                <a:gridCol w="928694"/>
                <a:gridCol w="535785"/>
                <a:gridCol w="107157"/>
                <a:gridCol w="428628"/>
                <a:gridCol w="1000132"/>
                <a:gridCol w="1000132"/>
                <a:gridCol w="1214446"/>
              </a:tblGrid>
              <a:tr h="537508">
                <a:tc>
                  <a:txBody>
                    <a:bodyPr/>
                    <a:lstStyle/>
                    <a:p>
                      <a:pPr algn="ctr">
                        <a:spcAft>
                          <a:spcPts val="0"/>
                        </a:spcAft>
                      </a:pPr>
                      <a:r>
                        <a:rPr lang="es-ES" sz="2400" b="1" dirty="0" smtClean="0">
                          <a:latin typeface="Times New Roman"/>
                          <a:ea typeface="Times New Roman"/>
                          <a:cs typeface="Times New Roman"/>
                        </a:rPr>
                        <a:t>Cirugías</a:t>
                      </a:r>
                      <a:endParaRPr lang="es-ES" sz="2400" b="1"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9616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u="none" baseline="0" dirty="0" smtClean="0">
                          <a:solidFill>
                            <a:schemeClr val="bg1"/>
                          </a:solidFill>
                          <a:latin typeface="+mn-lt"/>
                          <a:ea typeface="Times New Roman"/>
                          <a:cs typeface="Times New Roman"/>
                        </a:rPr>
                        <a:t>Retroceso y/o Resección (Horizontales)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rowSpan="4">
                  <a:txBody>
                    <a:bodyPr/>
                    <a:lstStyle/>
                    <a:p>
                      <a:pPr algn="ctr">
                        <a:spcAft>
                          <a:spcPts val="0"/>
                        </a:spcAft>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N2</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(8)</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u="none" baseline="0" dirty="0" smtClean="0">
                          <a:solidFill>
                            <a:schemeClr val="bg1"/>
                          </a:solidFill>
                          <a:latin typeface="+mn-lt"/>
                          <a:ea typeface="Times New Roman"/>
                          <a:cs typeface="Times New Roman"/>
                        </a:rPr>
                        <a:t>Retroceso y/o Resección (Verticales)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(4)</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Cirugía Oblicuo Inferior (Apt, Anteroposiciones)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solidFill>
                  </a:tcPr>
                </a:tc>
                <a:tc vMerge="1">
                  <a:txBody>
                    <a:bodyPr/>
                    <a:lstStyle/>
                    <a:p>
                      <a:pPr algn="ctr">
                        <a:spcAft>
                          <a:spcPts val="0"/>
                        </a:spcAft>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(5)</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baseline="0" dirty="0" smtClean="0">
                          <a:solidFill>
                            <a:schemeClr val="bg1"/>
                          </a:solidFill>
                          <a:latin typeface="+mn-lt"/>
                          <a:ea typeface="Times New Roman"/>
                          <a:cs typeface="Times New Roman"/>
                        </a:rPr>
                        <a:t>Cirugía Oblicuo Superior y/o Transposiciones de Rectos</a:t>
                      </a:r>
                      <a:endParaRPr lang="es-ES" dirty="0" smtClean="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solidFill>
                  </a:tcPr>
                </a:tc>
                <a:tc vMerge="1">
                  <a:txBody>
                    <a:bodyPr/>
                    <a:lstStyle/>
                    <a:p>
                      <a:pPr algn="ctr">
                        <a:spcAft>
                          <a:spcPts val="0"/>
                        </a:spcAft>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gridSpan="2">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endParaRPr lang="es-ES"/>
                    </a:p>
                  </a:txBody>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404664"/>
            <a:ext cx="6768752" cy="369332"/>
          </a:xfrm>
          <a:prstGeom prst="rect">
            <a:avLst/>
          </a:prstGeom>
          <a:noFill/>
        </p:spPr>
        <p:txBody>
          <a:bodyPr wrap="square" rtlCol="0">
            <a:spAutoFit/>
          </a:bodyPr>
          <a:lstStyle/>
          <a:p>
            <a:r>
              <a:rPr lang="es-ES_tradnl" b="1" cap="all" dirty="0" smtClean="0">
                <a:solidFill>
                  <a:schemeClr val="bg1"/>
                </a:solidFill>
              </a:rPr>
              <a:t>C) </a:t>
            </a:r>
            <a:r>
              <a:rPr lang="es-ES" b="1" cap="all" dirty="0" smtClean="0">
                <a:solidFill>
                  <a:schemeClr val="bg1"/>
                </a:solidFill>
              </a:rPr>
              <a:t>función asistencial </a:t>
            </a:r>
            <a:endParaRPr lang="es-ES" b="1" dirty="0">
              <a:solidFill>
                <a:schemeClr val="bg1"/>
              </a:solidFill>
            </a:endParaRPr>
          </a:p>
        </p:txBody>
      </p:sp>
      <p:sp>
        <p:nvSpPr>
          <p:cNvPr id="10" name="9 CuadroTexto"/>
          <p:cNvSpPr txBox="1"/>
          <p:nvPr/>
        </p:nvSpPr>
        <p:spPr>
          <a:xfrm>
            <a:off x="827584" y="548680"/>
            <a:ext cx="7776864" cy="584775"/>
          </a:xfrm>
          <a:prstGeom prst="rect">
            <a:avLst/>
          </a:prstGeom>
          <a:noFill/>
        </p:spPr>
        <p:txBody>
          <a:bodyPr wrap="square" rtlCol="0">
            <a:spAutoFit/>
          </a:bodyPr>
          <a:lstStyle/>
          <a:p>
            <a:r>
              <a:rPr lang="es-ES" sz="3200" dirty="0" smtClean="0">
                <a:solidFill>
                  <a:srgbClr val="FFFF00"/>
                </a:solidFill>
              </a:rPr>
              <a:t>Niveles de Responsabilidad y Tutelaje</a:t>
            </a:r>
            <a:endParaRPr lang="es-ES" sz="3200" dirty="0"/>
          </a:p>
        </p:txBody>
      </p:sp>
      <p:sp>
        <p:nvSpPr>
          <p:cNvPr id="16" name="15 CuadroTexto"/>
          <p:cNvSpPr txBox="1"/>
          <p:nvPr/>
        </p:nvSpPr>
        <p:spPr>
          <a:xfrm>
            <a:off x="755576" y="5661248"/>
            <a:ext cx="4752528" cy="923330"/>
          </a:xfrm>
          <a:prstGeom prst="rect">
            <a:avLst/>
          </a:prstGeom>
          <a:noFill/>
        </p:spPr>
        <p:txBody>
          <a:bodyPr wrap="square" rtlCol="0">
            <a:spAutoFit/>
          </a:bodyPr>
          <a:lstStyle/>
          <a:p>
            <a:r>
              <a:rPr lang="es-ES" b="1" dirty="0" smtClean="0"/>
              <a:t>Según Protocolo Docente</a:t>
            </a:r>
          </a:p>
          <a:p>
            <a:r>
              <a:rPr lang="es-ES" b="1" dirty="0" smtClean="0"/>
              <a:t>R = Residente</a:t>
            </a:r>
          </a:p>
          <a:p>
            <a:r>
              <a:rPr lang="es-ES" b="1" dirty="0" smtClean="0"/>
              <a:t>A = Adjunto</a:t>
            </a:r>
            <a:endParaRPr lang="es-ES" dirty="0"/>
          </a:p>
        </p:txBody>
      </p:sp>
      <p:sp>
        <p:nvSpPr>
          <p:cNvPr id="8" name="4 Subtítulo"/>
          <p:cNvSpPr txBox="1">
            <a:spLocks/>
          </p:cNvSpPr>
          <p:nvPr/>
        </p:nvSpPr>
        <p:spPr>
          <a:xfrm>
            <a:off x="6156176" y="6093296"/>
            <a:ext cx="2808312"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9" name="8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Niveles de exigencia-tutelaje quirúrgicos</a:t>
            </a:r>
            <a:endParaRPr lang="es-ES" sz="3600" dirty="0"/>
          </a:p>
        </p:txBody>
      </p:sp>
      <p:sp>
        <p:nvSpPr>
          <p:cNvPr id="5" name="4 CuadroTexto"/>
          <p:cNvSpPr txBox="1"/>
          <p:nvPr/>
        </p:nvSpPr>
        <p:spPr>
          <a:xfrm>
            <a:off x="1115616" y="6021288"/>
            <a:ext cx="3816424" cy="646331"/>
          </a:xfrm>
          <a:prstGeom prst="rect">
            <a:avLst/>
          </a:prstGeom>
          <a:noFill/>
        </p:spPr>
        <p:txBody>
          <a:bodyPr wrap="square" rtlCol="0">
            <a:spAutoFit/>
          </a:bodyPr>
          <a:lstStyle/>
          <a:p>
            <a:r>
              <a:rPr lang="es-ES" sz="3600" b="1" dirty="0" smtClean="0">
                <a:solidFill>
                  <a:srgbClr val="FFFF00"/>
                </a:solidFill>
                <a:effectLst>
                  <a:outerShdw blurRad="38100" dist="38100" dir="2700000" algn="tl">
                    <a:srgbClr val="000000">
                      <a:alpha val="43137"/>
                    </a:srgbClr>
                  </a:outerShdw>
                </a:effectLst>
              </a:rPr>
              <a:t>Motilidad</a:t>
            </a:r>
            <a:endParaRPr lang="es-ES" sz="3600" dirty="0">
              <a:solidFill>
                <a:srgbClr val="FFFF00"/>
              </a:solidFill>
              <a:effectLst>
                <a:outerShdw blurRad="38100" dist="38100" dir="2700000" algn="tl">
                  <a:srgbClr val="000000">
                    <a:alpha val="43137"/>
                  </a:srgbClr>
                </a:outerShdw>
              </a:effectLst>
            </a:endParaRPr>
          </a:p>
        </p:txBody>
      </p:sp>
      <p:sp>
        <p:nvSpPr>
          <p:cNvPr id="6"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3 Marcador de contenido"/>
          <p:cNvGraphicFramePr>
            <a:graphicFrameLocks/>
          </p:cNvGraphicFramePr>
          <p:nvPr/>
        </p:nvGraphicFramePr>
        <p:xfrm>
          <a:off x="13097" y="1643050"/>
          <a:ext cx="9130904" cy="4298959"/>
        </p:xfrm>
        <a:graphic>
          <a:graphicData uri="http://schemas.openxmlformats.org/drawingml/2006/table">
            <a:tbl>
              <a:tblPr>
                <a:effectLst>
                  <a:outerShdw blurRad="50800" dist="38100" dir="8100000" algn="tr" rotWithShape="0">
                    <a:prstClr val="black">
                      <a:alpha val="40000"/>
                    </a:prstClr>
                  </a:outerShdw>
                </a:effectLst>
              </a:tblPr>
              <a:tblGrid>
                <a:gridCol w="3643370"/>
                <a:gridCol w="1000132"/>
                <a:gridCol w="571504"/>
                <a:gridCol w="571504"/>
                <a:gridCol w="629749"/>
                <a:gridCol w="500066"/>
                <a:gridCol w="542382"/>
                <a:gridCol w="542382"/>
                <a:gridCol w="1129815"/>
              </a:tblGrid>
              <a:tr h="537508">
                <a:tc>
                  <a:txBody>
                    <a:bodyPr/>
                    <a:lstStyle/>
                    <a:p>
                      <a:pPr algn="ctr">
                        <a:spcAft>
                          <a:spcPts val="0"/>
                        </a:spcAft>
                      </a:pPr>
                      <a:r>
                        <a:rPr lang="es-ES" sz="2400" b="1" dirty="0" smtClean="0">
                          <a:latin typeface="Times New Roman"/>
                          <a:ea typeface="Times New Roman"/>
                          <a:cs typeface="Times New Roman"/>
                        </a:rPr>
                        <a:t>Matices</a:t>
                      </a:r>
                      <a:endParaRPr lang="es-ES" sz="2400" b="1"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R2</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R3</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FFFFFF"/>
                          </a:solidFill>
                          <a:latin typeface="Times New Roman"/>
                          <a:ea typeface="Times New Roman"/>
                          <a:cs typeface="Times New Roman"/>
                        </a:rPr>
                        <a:t>R4</a:t>
                      </a:r>
                      <a:endParaRPr lang="es-ES" sz="2400" dirty="0" smtClean="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dirty="0" smtClean="0">
                          <a:latin typeface="Times New Roman"/>
                          <a:ea typeface="Times New Roman"/>
                          <a:cs typeface="Times New Roman"/>
                        </a:rPr>
                        <a:t>T</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7027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u="none" kern="1200" baseline="0" dirty="0" smtClean="0">
                          <a:solidFill>
                            <a:schemeClr val="bg1"/>
                          </a:solidFill>
                          <a:latin typeface="+mn-lt"/>
                          <a:ea typeface="+mn-ea"/>
                          <a:cs typeface="+mn-cs"/>
                        </a:rPr>
                        <a:t>Toxina Botulínica</a:t>
                      </a:r>
                      <a:endParaRPr lang="es-ES" sz="1800" b="1" u="none"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60000"/>
                        <a:lumOff val="40000"/>
                      </a:schemeClr>
                    </a:solidFill>
                  </a:tcPr>
                </a:tc>
                <a:tc rowSpan="4">
                  <a:txBody>
                    <a:bodyPr/>
                    <a:lstStyle/>
                    <a:p>
                      <a:pPr algn="ctr">
                        <a:spcAft>
                          <a:spcPts val="0"/>
                        </a:spcAft>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gridSpan="2">
                  <a:txBody>
                    <a:bodyPr/>
                    <a:lstStyle/>
                    <a:p>
                      <a:pPr algn="ctr"/>
                      <a:r>
                        <a:rPr lang="es-ES" sz="2400" dirty="0" smtClean="0">
                          <a:solidFill>
                            <a:schemeClr val="bg1"/>
                          </a:solidFill>
                          <a:latin typeface="Times New Roman" pitchFamily="18" charset="0"/>
                          <a:cs typeface="Times New Roman" pitchFamily="18" charset="0"/>
                        </a:rPr>
                        <a:t>N2</a:t>
                      </a:r>
                      <a:endParaRPr lang="es-ES" sz="2400" dirty="0">
                        <a:solidFill>
                          <a:schemeClr val="bg1"/>
                        </a:solidFill>
                        <a:latin typeface="Times New Roman" pitchFamily="18" charset="0"/>
                        <a:cs typeface="Times New Roman"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gridSpan="2">
                  <a:txBody>
                    <a:bodyPr/>
                    <a:lstStyle/>
                    <a:p>
                      <a:pPr algn="ctr"/>
                      <a:r>
                        <a:rPr lang="es-ES" sz="2400" baseline="0" dirty="0" smtClean="0">
                          <a:solidFill>
                            <a:schemeClr val="bg1"/>
                          </a:solidFill>
                          <a:latin typeface="Times New Roman"/>
                          <a:ea typeface="Times New Roman"/>
                          <a:cs typeface="Times New Roman"/>
                        </a:rPr>
                        <a:t>N2</a:t>
                      </a:r>
                      <a:endParaRPr lang="es-ES" sz="2400" dirty="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(8)</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8314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u="none" baseline="0" dirty="0" smtClean="0">
                          <a:solidFill>
                            <a:schemeClr val="bg1"/>
                          </a:solidFill>
                          <a:latin typeface="+mn-lt"/>
                          <a:ea typeface="Times New Roman"/>
                          <a:cs typeface="Times New Roman"/>
                        </a:rPr>
                        <a:t>Cirugías con Anestesia Tópica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lumMod val="40000"/>
                        <a:lumOff val="60000"/>
                      </a:schemeClr>
                    </a:solidFill>
                  </a:tcPr>
                </a:tc>
                <a:tc vMerge="1">
                  <a:txBody>
                    <a:bodyPr/>
                    <a:lstStyle/>
                    <a:p>
                      <a:pPr algn="ctr">
                        <a:spcAft>
                          <a:spcPts val="0"/>
                        </a:spcAft>
                      </a:pPr>
                      <a:endParaRPr lang="es-ES" sz="2400" b="1" baseline="0" dirty="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row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rowSpan="2">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aseline="0" dirty="0" smtClean="0">
                          <a:solidFill>
                            <a:schemeClr val="bg1"/>
                          </a:solidFill>
                          <a:latin typeface="Times New Roman"/>
                          <a:ea typeface="Times New Roman"/>
                          <a:cs typeface="Times New Roman"/>
                        </a:rPr>
                        <a:t>N3</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rowSpan="2">
                  <a:txBody>
                    <a:bodyPr/>
                    <a:lstStyle/>
                    <a:p>
                      <a:endParaRPr lang="es-ES" dirty="0"/>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rowSpan="2" gridSpan="2">
                  <a:txBody>
                    <a:bodyPr/>
                    <a:lstStyle/>
                    <a:p>
                      <a:pPr algn="ctr">
                        <a:spcAft>
                          <a:spcPts val="0"/>
                        </a:spcAft>
                      </a:pPr>
                      <a:r>
                        <a:rPr lang="es-ES" sz="2400" baseline="0" dirty="0" smtClean="0">
                          <a:solidFill>
                            <a:schemeClr val="bg1"/>
                          </a:solidFill>
                          <a:latin typeface="Times New Roman"/>
                          <a:ea typeface="Times New Roman"/>
                          <a:cs typeface="Times New Roman"/>
                        </a:rPr>
                        <a:t>N2</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rowSpan="2" hMerge="1">
                  <a:txBody>
                    <a:bodyPr/>
                    <a:lstStyle/>
                    <a:p>
                      <a:endParaRPr lang="es-E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(1)</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13019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u="none" baseline="0" dirty="0" smtClean="0">
                          <a:solidFill>
                            <a:schemeClr val="bg1"/>
                          </a:solidFill>
                          <a:latin typeface="+mn-lt"/>
                          <a:ea typeface="Times New Roman"/>
                          <a:cs typeface="Times New Roman"/>
                        </a:rPr>
                        <a:t>Retrocesos con Doble Anclaje (Grandes Retrocesos)</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6">
                        <a:lumMod val="60000"/>
                        <a:lumOff val="40000"/>
                      </a:schemeClr>
                    </a:solidFill>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gridSpan="2" vMerge="1">
                  <a:txBody>
                    <a:bodyPr/>
                    <a:lstStyle/>
                    <a:p>
                      <a:endParaRPr lang="es-ES"/>
                    </a:p>
                  </a:txBody>
                  <a:tcPr/>
                </a:tc>
                <a:tc hMerge="1" vMerge="1">
                  <a:txBody>
                    <a:bodyPr/>
                    <a:lstStyle/>
                    <a:p>
                      <a:endParaRPr lang="es-ES"/>
                    </a:p>
                  </a:txBody>
                  <a:tcPr/>
                </a:tc>
                <a:tc vMerge="1">
                  <a:txBody>
                    <a:bodyPr/>
                    <a:lstStyle/>
                    <a:p>
                      <a:endParaRPr lang="es-ES"/>
                    </a:p>
                  </a:txBody>
                  <a:tcPr/>
                </a:tc>
              </a:tr>
              <a:tr h="101281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u="none" baseline="0" dirty="0" smtClean="0">
                        <a:solidFill>
                          <a:schemeClr val="bg1"/>
                        </a:solidFill>
                        <a:latin typeface="+mn-lt"/>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6">
                        <a:lumMod val="60000"/>
                        <a:lumOff val="40000"/>
                      </a:schemeClr>
                    </a:solidFill>
                  </a:tcPr>
                </a:tc>
                <a:tc v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gridSpan="2">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h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baseline="0" dirty="0" smtClean="0">
                          <a:solidFill>
                            <a:srgbClr val="FFC000"/>
                          </a:solidFill>
                          <a:latin typeface="Times New Roman"/>
                          <a:ea typeface="Times New Roman"/>
                          <a:cs typeface="Times New Roman"/>
                        </a:rPr>
                        <a:t>N2 (1)</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r h="10842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u="none" baseline="0" dirty="0" smtClean="0">
                          <a:solidFill>
                            <a:schemeClr val="bg1"/>
                          </a:solidFill>
                          <a:latin typeface="+mn-lt"/>
                          <a:ea typeface="Times New Roman"/>
                          <a:cs typeface="Times New Roman"/>
                        </a:rPr>
                        <a:t>Cirugías sobre Restrictivos (Fibrosis, Graves, Miopía…)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endParaRPr lang="es-ES" sz="2400" baseline="0" dirty="0" smtClean="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3"/>
                    </a:solidFill>
                  </a:tcPr>
                </a:tc>
                <a:tc>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gridSpan="2">
                  <a:txBody>
                    <a:bodyPr/>
                    <a:lstStyle/>
                    <a:p>
                      <a:pPr algn="ctr">
                        <a:spcAft>
                          <a:spcPts val="0"/>
                        </a:spcAft>
                      </a:pPr>
                      <a:r>
                        <a:rPr lang="es-ES" sz="2400" baseline="0" dirty="0" smtClean="0">
                          <a:solidFill>
                            <a:schemeClr val="bg1"/>
                          </a:solidFill>
                          <a:latin typeface="Times New Roman"/>
                          <a:ea typeface="Times New Roman"/>
                          <a:cs typeface="Times New Roman"/>
                        </a:rPr>
                        <a:t>N3</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hMerge="1">
                  <a:txBody>
                    <a:bodyPr/>
                    <a:lstStyle/>
                    <a:p>
                      <a:pPr algn="ctr">
                        <a:spcAft>
                          <a:spcPts val="0"/>
                        </a:spcAft>
                      </a:pP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0" i="0" baseline="0" dirty="0" smtClean="0">
                          <a:solidFill>
                            <a:schemeClr val="bg1"/>
                          </a:solidFill>
                          <a:latin typeface="Times New Roman"/>
                          <a:ea typeface="Times New Roman"/>
                          <a:cs typeface="Times New Roman"/>
                        </a:rPr>
                        <a:t>N2</a:t>
                      </a:r>
                      <a:endParaRPr lang="es-ES" sz="2400" b="0" i="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b="1" i="0" baseline="0" dirty="0" smtClean="0">
                          <a:solidFill>
                            <a:srgbClr val="FFC000"/>
                          </a:solidFill>
                          <a:latin typeface="Times New Roman"/>
                          <a:ea typeface="Times New Roman"/>
                          <a:cs typeface="Times New Roman"/>
                        </a:rPr>
                        <a:t>?</a:t>
                      </a:r>
                      <a:endParaRPr lang="es-ES" sz="3200" b="1" baseline="0" dirty="0" smtClean="0">
                        <a:solidFill>
                          <a:srgbClr val="FFC000"/>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2">
                        <a:lumMod val="25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692896" cy="978408"/>
          </a:xfrm>
        </p:spPr>
        <p:txBody>
          <a:bodyPr/>
          <a:lstStyle/>
          <a:p>
            <a:r>
              <a:rPr lang="es-ES" dirty="0" smtClean="0"/>
              <a:t>M. Ruiz</a:t>
            </a:r>
            <a:br>
              <a:rPr lang="es-ES" dirty="0" smtClean="0"/>
            </a:br>
            <a:r>
              <a:rPr lang="es-ES" dirty="0" smtClean="0"/>
              <a:t>Hospital Ramón y Cajal</a:t>
            </a:r>
            <a:endParaRPr lang="es-ES" dirty="0"/>
          </a:p>
        </p:txBody>
      </p:sp>
      <p:sp>
        <p:nvSpPr>
          <p:cNvPr id="6" name="5 Marcador de texto"/>
          <p:cNvSpPr>
            <a:spLocks noGrp="1"/>
          </p:cNvSpPr>
          <p:nvPr>
            <p:ph type="body" sz="half" idx="2"/>
          </p:nvPr>
        </p:nvSpPr>
        <p:spPr>
          <a:xfrm>
            <a:off x="0" y="1643050"/>
            <a:ext cx="2978648" cy="4572000"/>
          </a:xfrm>
        </p:spPr>
        <p:txBody>
          <a:bodyPr>
            <a:normAutofit/>
          </a:bodyPr>
          <a:lstStyle/>
          <a:p>
            <a:pPr algn="ctr"/>
            <a:endParaRPr lang="es-ES" sz="4400" dirty="0" smtClean="0"/>
          </a:p>
          <a:p>
            <a:pPr algn="ctr"/>
            <a:endParaRPr lang="es-ES" sz="4400" dirty="0" smtClean="0"/>
          </a:p>
          <a:p>
            <a:pPr algn="ctr"/>
            <a:endParaRPr lang="es-ES" sz="4000" dirty="0" smtClean="0"/>
          </a:p>
          <a:p>
            <a:pPr algn="ctr"/>
            <a:r>
              <a:rPr lang="es-ES" sz="4000" dirty="0" smtClean="0"/>
              <a:t>GRACIAS</a:t>
            </a:r>
            <a:endParaRPr lang="es-ES" sz="4000" dirty="0"/>
          </a:p>
        </p:txBody>
      </p:sp>
      <p:pic>
        <p:nvPicPr>
          <p:cNvPr id="12" name="11 Marcador de posición de imagen" descr="DSCF1277.JPG"/>
          <p:cNvPicPr>
            <a:picLocks noGrp="1" noChangeAspect="1"/>
          </p:cNvPicPr>
          <p:nvPr>
            <p:ph type="pic" idx="1"/>
          </p:nvPr>
        </p:nvPicPr>
        <p:blipFill>
          <a:blip r:embed="rId2"/>
          <a:srcRect l="6396" r="6396"/>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404664"/>
            <a:ext cx="6768752" cy="369332"/>
          </a:xfrm>
          <a:prstGeom prst="rect">
            <a:avLst/>
          </a:prstGeom>
          <a:noFill/>
        </p:spPr>
        <p:txBody>
          <a:bodyPr wrap="square" rtlCol="0">
            <a:spAutoFit/>
          </a:bodyPr>
          <a:lstStyle/>
          <a:p>
            <a:r>
              <a:rPr lang="es-ES_tradnl" b="1" cap="all" dirty="0" smtClean="0">
                <a:solidFill>
                  <a:schemeClr val="bg1"/>
                </a:solidFill>
              </a:rPr>
              <a:t>C) </a:t>
            </a:r>
            <a:r>
              <a:rPr lang="es-ES" b="1" cap="all" dirty="0" smtClean="0">
                <a:solidFill>
                  <a:schemeClr val="bg1"/>
                </a:solidFill>
              </a:rPr>
              <a:t>función asistencial </a:t>
            </a:r>
            <a:endParaRPr lang="es-ES" b="1" dirty="0">
              <a:solidFill>
                <a:schemeClr val="bg1"/>
              </a:solidFill>
            </a:endParaRPr>
          </a:p>
        </p:txBody>
      </p:sp>
      <p:sp>
        <p:nvSpPr>
          <p:cNvPr id="10" name="9 CuadroTexto"/>
          <p:cNvSpPr txBox="1"/>
          <p:nvPr/>
        </p:nvSpPr>
        <p:spPr>
          <a:xfrm>
            <a:off x="827584" y="548680"/>
            <a:ext cx="5616624" cy="584775"/>
          </a:xfrm>
          <a:prstGeom prst="rect">
            <a:avLst/>
          </a:prstGeom>
          <a:noFill/>
        </p:spPr>
        <p:txBody>
          <a:bodyPr wrap="square" rtlCol="0">
            <a:spAutoFit/>
          </a:bodyPr>
          <a:lstStyle/>
          <a:p>
            <a:r>
              <a:rPr lang="es-ES" sz="3200" dirty="0" smtClean="0">
                <a:solidFill>
                  <a:srgbClr val="FFFF00"/>
                </a:solidFill>
              </a:rPr>
              <a:t>Distribución de Rotaciones </a:t>
            </a:r>
            <a:endParaRPr lang="es-ES" sz="3200" dirty="0"/>
          </a:p>
        </p:txBody>
      </p:sp>
      <p:sp>
        <p:nvSpPr>
          <p:cNvPr id="16" name="15 CuadroTexto"/>
          <p:cNvSpPr txBox="1"/>
          <p:nvPr/>
        </p:nvSpPr>
        <p:spPr>
          <a:xfrm>
            <a:off x="1259632" y="5949280"/>
            <a:ext cx="4752528" cy="400110"/>
          </a:xfrm>
          <a:prstGeom prst="rect">
            <a:avLst/>
          </a:prstGeom>
          <a:noFill/>
        </p:spPr>
        <p:txBody>
          <a:bodyPr wrap="square" rtlCol="0">
            <a:spAutoFit/>
          </a:bodyPr>
          <a:lstStyle/>
          <a:p>
            <a:r>
              <a:rPr lang="es-ES" sz="2000" b="1" dirty="0" smtClean="0"/>
              <a:t>Estructura organizativa del Servicio</a:t>
            </a:r>
            <a:endParaRPr lang="es-ES" sz="2000" dirty="0"/>
          </a:p>
        </p:txBody>
      </p:sp>
      <p:graphicFrame>
        <p:nvGraphicFramePr>
          <p:cNvPr id="7" name="3 Marcador de contenido"/>
          <p:cNvGraphicFramePr>
            <a:graphicFrameLocks/>
          </p:cNvGraphicFramePr>
          <p:nvPr/>
        </p:nvGraphicFramePr>
        <p:xfrm>
          <a:off x="755576" y="1772816"/>
          <a:ext cx="7848873" cy="3888433"/>
        </p:xfrm>
        <a:graphic>
          <a:graphicData uri="http://schemas.openxmlformats.org/drawingml/2006/table">
            <a:tbl>
              <a:tblPr>
                <a:effectLst>
                  <a:outerShdw blurRad="50800" dist="38100" dir="8100000" algn="tr" rotWithShape="0">
                    <a:prstClr val="black">
                      <a:alpha val="40000"/>
                    </a:prstClr>
                  </a:outerShdw>
                </a:effectLst>
              </a:tblPr>
              <a:tblGrid>
                <a:gridCol w="1961957"/>
                <a:gridCol w="1961957"/>
                <a:gridCol w="1961957"/>
                <a:gridCol w="1963002"/>
              </a:tblGrid>
              <a:tr h="479072">
                <a:tc>
                  <a:txBody>
                    <a:bodyPr/>
                    <a:lstStyle/>
                    <a:p>
                      <a:pPr algn="ctr">
                        <a:spcAft>
                          <a:spcPts val="0"/>
                        </a:spcAft>
                      </a:pPr>
                      <a:r>
                        <a:rPr lang="es-ES" sz="2400" b="1" dirty="0">
                          <a:solidFill>
                            <a:srgbClr val="FFFFFF"/>
                          </a:solidFill>
                          <a:latin typeface="Times New Roman"/>
                          <a:ea typeface="Times New Roman"/>
                          <a:cs typeface="Times New Roman"/>
                        </a:rPr>
                        <a:t>R1</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dirty="0">
                          <a:solidFill>
                            <a:srgbClr val="FFFFFF"/>
                          </a:solidFill>
                          <a:latin typeface="Times New Roman"/>
                          <a:ea typeface="Times New Roman"/>
                          <a:cs typeface="Times New Roman"/>
                        </a:rPr>
                        <a:t>R2</a:t>
                      </a:r>
                      <a:endParaRPr lang="es-ES" sz="2400" dirty="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a:solidFill>
                            <a:srgbClr val="FFFFFF"/>
                          </a:solidFill>
                          <a:latin typeface="Times New Roman"/>
                          <a:ea typeface="Times New Roman"/>
                          <a:cs typeface="Times New Roman"/>
                        </a:rPr>
                        <a:t>R3</a:t>
                      </a:r>
                      <a:endParaRPr lang="es-ES" sz="240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s-ES" sz="2400" b="1">
                          <a:solidFill>
                            <a:srgbClr val="FFFFFF"/>
                          </a:solidFill>
                          <a:latin typeface="Times New Roman"/>
                          <a:ea typeface="Times New Roman"/>
                          <a:cs typeface="Times New Roman"/>
                        </a:rPr>
                        <a:t>R4</a:t>
                      </a:r>
                      <a:endParaRPr lang="es-ES" sz="2400">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903733">
                <a:tc>
                  <a:txBody>
                    <a:bodyPr/>
                    <a:lstStyle/>
                    <a:p>
                      <a:pPr algn="ctr">
                        <a:spcAft>
                          <a:spcPts val="0"/>
                        </a:spcAft>
                      </a:pPr>
                      <a:r>
                        <a:rPr lang="es-ES" sz="2400" b="1" baseline="0" dirty="0">
                          <a:solidFill>
                            <a:schemeClr val="bg1"/>
                          </a:solidFill>
                          <a:latin typeface="Times New Roman"/>
                          <a:ea typeface="Times New Roman"/>
                          <a:cs typeface="Times New Roman"/>
                        </a:rPr>
                        <a:t>Glaucoma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r>
                        <a:rPr lang="es-ES" sz="2400" b="1" baseline="0" dirty="0">
                          <a:solidFill>
                            <a:schemeClr val="bg1"/>
                          </a:solidFill>
                          <a:latin typeface="Times New Roman"/>
                          <a:ea typeface="Times New Roman"/>
                          <a:cs typeface="Times New Roman"/>
                        </a:rPr>
                        <a:t>Motilidad</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s-ES" sz="2400" b="1" baseline="0" dirty="0">
                          <a:solidFill>
                            <a:schemeClr val="bg1"/>
                          </a:solidFill>
                          <a:latin typeface="Times New Roman"/>
                          <a:ea typeface="Times New Roman"/>
                          <a:cs typeface="Times New Roman"/>
                        </a:rPr>
                        <a:t>Glaucoma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spcAft>
                          <a:spcPts val="0"/>
                        </a:spcAft>
                      </a:pPr>
                      <a:r>
                        <a:rPr lang="es-ES" sz="2400" b="1" dirty="0">
                          <a:solidFill>
                            <a:schemeClr val="bg1"/>
                          </a:solidFill>
                          <a:latin typeface="Times New Roman"/>
                          <a:ea typeface="Times New Roman"/>
                          <a:cs typeface="Times New Roman"/>
                        </a:rPr>
                        <a:t>Libre</a:t>
                      </a:r>
                      <a:endParaRPr lang="es-ES" sz="240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1"/>
                    </a:solidFill>
                  </a:tcPr>
                </a:tc>
              </a:tr>
              <a:tr h="901366">
                <a:tc>
                  <a:txBody>
                    <a:bodyPr/>
                    <a:lstStyle/>
                    <a:p>
                      <a:pPr algn="ctr">
                        <a:spcAft>
                          <a:spcPts val="0"/>
                        </a:spcAft>
                      </a:pPr>
                      <a:r>
                        <a:rPr lang="es-ES" sz="2400" b="1" baseline="0" dirty="0">
                          <a:solidFill>
                            <a:schemeClr val="bg1"/>
                          </a:solidFill>
                          <a:latin typeface="Times New Roman"/>
                          <a:ea typeface="Times New Roman"/>
                          <a:cs typeface="Times New Roman"/>
                        </a:rPr>
                        <a:t>Polo Anterior</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a:solidFill>
                            <a:schemeClr val="bg1"/>
                          </a:solidFill>
                          <a:latin typeface="Times New Roman"/>
                          <a:ea typeface="Times New Roman"/>
                          <a:cs typeface="Times New Roman"/>
                        </a:rPr>
                        <a:t>Polo Anterior</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baseline="0" dirty="0">
                          <a:solidFill>
                            <a:schemeClr val="bg1"/>
                          </a:solidFill>
                          <a:latin typeface="Times New Roman"/>
                          <a:ea typeface="Times New Roman"/>
                          <a:cs typeface="Times New Roman"/>
                        </a:rPr>
                        <a:t>Polo Anterior</a:t>
                      </a:r>
                      <a:endParaRPr lang="es-ES" sz="2400" baseline="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00"/>
                    </a:solidFill>
                  </a:tcPr>
                </a:tc>
                <a:tc>
                  <a:txBody>
                    <a:bodyPr/>
                    <a:lstStyle/>
                    <a:p>
                      <a:pPr algn="ctr">
                        <a:spcAft>
                          <a:spcPts val="0"/>
                        </a:spcAft>
                      </a:pPr>
                      <a:r>
                        <a:rPr lang="es-ES" sz="2400" b="1" dirty="0">
                          <a:solidFill>
                            <a:schemeClr val="bg1"/>
                          </a:solidFill>
                          <a:latin typeface="Times New Roman"/>
                          <a:ea typeface="Times New Roman"/>
                          <a:cs typeface="Times New Roman"/>
                        </a:rPr>
                        <a:t>Libre</a:t>
                      </a:r>
                      <a:endParaRPr lang="es-ES" sz="240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1"/>
                    </a:solidFill>
                  </a:tcPr>
                </a:tc>
              </a:tr>
              <a:tr h="747591">
                <a:tc>
                  <a:txBody>
                    <a:bodyPr/>
                    <a:lstStyle/>
                    <a:p>
                      <a:pPr algn="ctr">
                        <a:spcAft>
                          <a:spcPts val="0"/>
                        </a:spcAft>
                      </a:pPr>
                      <a:r>
                        <a:rPr lang="es-ES" sz="2400" b="1" baseline="0" dirty="0">
                          <a:solidFill>
                            <a:schemeClr val="bg1"/>
                          </a:solidFill>
                          <a:latin typeface="Times New Roman"/>
                          <a:ea typeface="Times New Roman"/>
                          <a:cs typeface="Times New Roman"/>
                        </a:rPr>
                        <a:t>Retina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1" baseline="0" dirty="0">
                          <a:solidFill>
                            <a:schemeClr val="bg1"/>
                          </a:solidFill>
                          <a:latin typeface="Times New Roman"/>
                          <a:ea typeface="Times New Roman"/>
                          <a:cs typeface="Times New Roman"/>
                        </a:rPr>
                        <a:t>Retina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1" baseline="0" dirty="0">
                          <a:solidFill>
                            <a:schemeClr val="bg1"/>
                          </a:solidFill>
                          <a:latin typeface="Times New Roman"/>
                          <a:ea typeface="Times New Roman"/>
                          <a:cs typeface="Times New Roman"/>
                        </a:rPr>
                        <a:t>Retina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0000"/>
                    </a:solidFill>
                  </a:tcPr>
                </a:tc>
                <a:tc>
                  <a:txBody>
                    <a:bodyPr/>
                    <a:lstStyle/>
                    <a:p>
                      <a:pPr algn="ctr">
                        <a:spcAft>
                          <a:spcPts val="0"/>
                        </a:spcAft>
                      </a:pPr>
                      <a:r>
                        <a:rPr lang="es-ES" sz="2400" b="1" dirty="0">
                          <a:solidFill>
                            <a:schemeClr val="bg1"/>
                          </a:solidFill>
                          <a:latin typeface="Times New Roman"/>
                          <a:ea typeface="Times New Roman"/>
                          <a:cs typeface="Times New Roman"/>
                        </a:rPr>
                        <a:t>Libre</a:t>
                      </a:r>
                      <a:endParaRPr lang="es-ES" sz="240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1"/>
                    </a:solidFill>
                  </a:tcPr>
                </a:tc>
              </a:tr>
              <a:tr h="856671">
                <a:tc>
                  <a:txBody>
                    <a:bodyPr/>
                    <a:lstStyle/>
                    <a:p>
                      <a:pPr algn="ctr">
                        <a:spcAft>
                          <a:spcPts val="0"/>
                        </a:spcAft>
                      </a:pPr>
                      <a:r>
                        <a:rPr lang="es-ES" sz="2400" b="1" baseline="0" dirty="0">
                          <a:solidFill>
                            <a:schemeClr val="bg1"/>
                          </a:solidFill>
                          <a:latin typeface="Times New Roman"/>
                          <a:ea typeface="Times New Roman"/>
                          <a:cs typeface="Times New Roman"/>
                        </a:rPr>
                        <a:t>Oculoplástica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4">
                        <a:lumMod val="50000"/>
                      </a:schemeClr>
                    </a:solidFill>
                  </a:tcPr>
                </a:tc>
                <a:tc>
                  <a:txBody>
                    <a:bodyPr/>
                    <a:lstStyle/>
                    <a:p>
                      <a:pPr algn="ctr">
                        <a:spcAft>
                          <a:spcPts val="0"/>
                        </a:spcAft>
                      </a:pPr>
                      <a:r>
                        <a:rPr lang="es-ES" sz="2400" b="1" baseline="0" dirty="0">
                          <a:solidFill>
                            <a:schemeClr val="bg1"/>
                          </a:solidFill>
                          <a:latin typeface="Times New Roman"/>
                          <a:ea typeface="Times New Roman"/>
                          <a:cs typeface="Times New Roman"/>
                        </a:rPr>
                        <a:t>Oculoplástica</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4">
                        <a:lumMod val="50000"/>
                      </a:schemeClr>
                    </a:solidFill>
                  </a:tcPr>
                </a:tc>
                <a:tc>
                  <a:txBody>
                    <a:bodyPr/>
                    <a:lstStyle/>
                    <a:p>
                      <a:pPr algn="ctr">
                        <a:spcAft>
                          <a:spcPts val="0"/>
                        </a:spcAft>
                      </a:pPr>
                      <a:r>
                        <a:rPr lang="es-ES" sz="2400" b="1" baseline="0" dirty="0">
                          <a:solidFill>
                            <a:schemeClr val="bg1"/>
                          </a:solidFill>
                          <a:latin typeface="Times New Roman"/>
                          <a:ea typeface="Times New Roman"/>
                          <a:cs typeface="Times New Roman"/>
                        </a:rPr>
                        <a:t>Motilidad</a:t>
                      </a: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s-ES" sz="2400" b="1" dirty="0">
                          <a:solidFill>
                            <a:schemeClr val="bg1"/>
                          </a:solidFill>
                          <a:latin typeface="Times New Roman"/>
                          <a:ea typeface="Times New Roman"/>
                          <a:cs typeface="Times New Roman"/>
                        </a:rPr>
                        <a:t>Libre</a:t>
                      </a:r>
                      <a:endParaRPr lang="es-ES" sz="2400" dirty="0">
                        <a:solidFill>
                          <a:schemeClr val="bg1"/>
                        </a:solidFill>
                        <a:latin typeface="Times New Roman"/>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tx1"/>
                    </a:solidFill>
                  </a:tcPr>
                </a:tc>
              </a:tr>
            </a:tbl>
          </a:graphicData>
        </a:graphic>
      </p:graphicFrame>
      <p:sp>
        <p:nvSpPr>
          <p:cNvPr id="8" name="4 Subtítulo"/>
          <p:cNvSpPr txBox="1">
            <a:spLocks/>
          </p:cNvSpPr>
          <p:nvPr/>
        </p:nvSpPr>
        <p:spPr>
          <a:xfrm>
            <a:off x="6156176" y="6093296"/>
            <a:ext cx="2808312"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404664"/>
            <a:ext cx="6768752" cy="369332"/>
          </a:xfrm>
          <a:prstGeom prst="rect">
            <a:avLst/>
          </a:prstGeom>
          <a:noFill/>
        </p:spPr>
        <p:txBody>
          <a:bodyPr wrap="square" rtlCol="0">
            <a:spAutoFit/>
          </a:bodyPr>
          <a:lstStyle/>
          <a:p>
            <a:r>
              <a:rPr lang="es-ES_tradnl" b="1" cap="all" dirty="0" smtClean="0">
                <a:solidFill>
                  <a:schemeClr val="bg1"/>
                </a:solidFill>
              </a:rPr>
              <a:t>C) </a:t>
            </a:r>
            <a:r>
              <a:rPr lang="es-ES" b="1" cap="all" dirty="0" smtClean="0">
                <a:solidFill>
                  <a:schemeClr val="bg1"/>
                </a:solidFill>
              </a:rPr>
              <a:t>función asistencial </a:t>
            </a:r>
            <a:endParaRPr lang="es-ES" b="1" dirty="0">
              <a:solidFill>
                <a:schemeClr val="bg1"/>
              </a:solidFill>
            </a:endParaRPr>
          </a:p>
        </p:txBody>
      </p:sp>
      <p:sp>
        <p:nvSpPr>
          <p:cNvPr id="10" name="9 CuadroTexto"/>
          <p:cNvSpPr txBox="1"/>
          <p:nvPr/>
        </p:nvSpPr>
        <p:spPr>
          <a:xfrm>
            <a:off x="1187624" y="764704"/>
            <a:ext cx="7272808" cy="584775"/>
          </a:xfrm>
          <a:prstGeom prst="rect">
            <a:avLst/>
          </a:prstGeom>
          <a:noFill/>
        </p:spPr>
        <p:txBody>
          <a:bodyPr wrap="square" rtlCol="0">
            <a:spAutoFit/>
          </a:bodyPr>
          <a:lstStyle/>
          <a:p>
            <a:r>
              <a:rPr lang="es-ES" sz="3200" dirty="0" smtClean="0">
                <a:solidFill>
                  <a:srgbClr val="FFFF00"/>
                </a:solidFill>
              </a:rPr>
              <a:t>Mínimo de meses de rotación obligatoria </a:t>
            </a:r>
            <a:endParaRPr lang="es-ES" sz="3200" dirty="0"/>
          </a:p>
        </p:txBody>
      </p:sp>
      <p:sp>
        <p:nvSpPr>
          <p:cNvPr id="16" name="15 CuadroTexto"/>
          <p:cNvSpPr txBox="1"/>
          <p:nvPr/>
        </p:nvSpPr>
        <p:spPr>
          <a:xfrm>
            <a:off x="1619672" y="5805264"/>
            <a:ext cx="4752528" cy="400110"/>
          </a:xfrm>
          <a:prstGeom prst="rect">
            <a:avLst/>
          </a:prstGeom>
          <a:noFill/>
        </p:spPr>
        <p:txBody>
          <a:bodyPr wrap="square" rtlCol="0">
            <a:spAutoFit/>
          </a:bodyPr>
          <a:lstStyle/>
          <a:p>
            <a:r>
              <a:rPr lang="es-ES" sz="2000" b="1" dirty="0" smtClean="0"/>
              <a:t>Estructura organizativa del Servicio</a:t>
            </a:r>
            <a:endParaRPr lang="es-ES" sz="2000" dirty="0"/>
          </a:p>
        </p:txBody>
      </p:sp>
      <p:sp>
        <p:nvSpPr>
          <p:cNvPr id="11" name="10 Proceso alternativo"/>
          <p:cNvSpPr/>
          <p:nvPr/>
        </p:nvSpPr>
        <p:spPr>
          <a:xfrm>
            <a:off x="1259632" y="2132856"/>
            <a:ext cx="2808312" cy="100811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Polo Anterior</a:t>
            </a:r>
          </a:p>
          <a:p>
            <a:pPr algn="ctr"/>
            <a:r>
              <a:rPr lang="es-ES" sz="2800" b="1" dirty="0" smtClean="0">
                <a:solidFill>
                  <a:schemeClr val="bg1"/>
                </a:solidFill>
              </a:rPr>
              <a:t>9</a:t>
            </a:r>
            <a:endParaRPr lang="es-ES" sz="2800" b="1" dirty="0">
              <a:solidFill>
                <a:schemeClr val="bg1"/>
              </a:solidFill>
            </a:endParaRPr>
          </a:p>
        </p:txBody>
      </p:sp>
      <p:sp>
        <p:nvSpPr>
          <p:cNvPr id="12" name="11 Proceso alternativo"/>
          <p:cNvSpPr/>
          <p:nvPr/>
        </p:nvSpPr>
        <p:spPr>
          <a:xfrm>
            <a:off x="5076056" y="2132856"/>
            <a:ext cx="2808312" cy="1008112"/>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Retina</a:t>
            </a:r>
          </a:p>
          <a:p>
            <a:pPr algn="ctr"/>
            <a:r>
              <a:rPr lang="es-ES" sz="2800" b="1" dirty="0" smtClean="0">
                <a:solidFill>
                  <a:schemeClr val="bg1"/>
                </a:solidFill>
              </a:rPr>
              <a:t>9</a:t>
            </a:r>
            <a:endParaRPr lang="es-ES" sz="2800" dirty="0"/>
          </a:p>
        </p:txBody>
      </p:sp>
      <p:sp>
        <p:nvSpPr>
          <p:cNvPr id="13" name="12 Proceso alternativo"/>
          <p:cNvSpPr/>
          <p:nvPr/>
        </p:nvSpPr>
        <p:spPr>
          <a:xfrm>
            <a:off x="251520" y="3717032"/>
            <a:ext cx="2808312" cy="1008112"/>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Glaucoma y Neuro</a:t>
            </a:r>
          </a:p>
          <a:p>
            <a:pPr algn="ctr"/>
            <a:r>
              <a:rPr lang="es-ES" sz="2800" b="1" dirty="0" smtClean="0">
                <a:solidFill>
                  <a:schemeClr val="bg1"/>
                </a:solidFill>
              </a:rPr>
              <a:t>6</a:t>
            </a:r>
            <a:endParaRPr lang="es-ES" sz="2800" dirty="0"/>
          </a:p>
        </p:txBody>
      </p:sp>
      <p:sp>
        <p:nvSpPr>
          <p:cNvPr id="14" name="13 Proceso alternativo"/>
          <p:cNvSpPr/>
          <p:nvPr/>
        </p:nvSpPr>
        <p:spPr>
          <a:xfrm>
            <a:off x="3203848" y="3717032"/>
            <a:ext cx="2808312" cy="1008112"/>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Motilidad</a:t>
            </a:r>
          </a:p>
          <a:p>
            <a:pPr algn="ctr"/>
            <a:r>
              <a:rPr lang="es-ES" sz="2800" b="1" dirty="0" smtClean="0">
                <a:solidFill>
                  <a:schemeClr val="bg1"/>
                </a:solidFill>
              </a:rPr>
              <a:t>6</a:t>
            </a:r>
            <a:endParaRPr lang="es-ES" sz="2800" dirty="0"/>
          </a:p>
        </p:txBody>
      </p:sp>
      <p:sp>
        <p:nvSpPr>
          <p:cNvPr id="15" name="14 Proceso alternativo"/>
          <p:cNvSpPr/>
          <p:nvPr/>
        </p:nvSpPr>
        <p:spPr>
          <a:xfrm>
            <a:off x="6156176" y="3717032"/>
            <a:ext cx="2808312" cy="1008112"/>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Dacriología y Órbita</a:t>
            </a:r>
          </a:p>
          <a:p>
            <a:pPr algn="ctr"/>
            <a:r>
              <a:rPr lang="es-ES" sz="2800" b="1" dirty="0" smtClean="0">
                <a:solidFill>
                  <a:schemeClr val="bg1"/>
                </a:solidFill>
              </a:rPr>
              <a:t>6</a:t>
            </a:r>
            <a:endParaRPr lang="es-ES" sz="2800" dirty="0"/>
          </a:p>
        </p:txBody>
      </p:sp>
      <p:sp>
        <p:nvSpPr>
          <p:cNvPr id="17" name="4 Subtítulo"/>
          <p:cNvSpPr txBox="1">
            <a:spLocks/>
          </p:cNvSpPr>
          <p:nvPr/>
        </p:nvSpPr>
        <p:spPr>
          <a:xfrm>
            <a:off x="6156176" y="6093296"/>
            <a:ext cx="2808312"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404664"/>
            <a:ext cx="6768752" cy="369332"/>
          </a:xfrm>
          <a:prstGeom prst="rect">
            <a:avLst/>
          </a:prstGeom>
          <a:noFill/>
        </p:spPr>
        <p:txBody>
          <a:bodyPr wrap="square" rtlCol="0">
            <a:spAutoFit/>
          </a:bodyPr>
          <a:lstStyle/>
          <a:p>
            <a:r>
              <a:rPr lang="es-ES_tradnl" b="1" cap="all" dirty="0" smtClean="0">
                <a:solidFill>
                  <a:schemeClr val="bg1"/>
                </a:solidFill>
              </a:rPr>
              <a:t>C) </a:t>
            </a:r>
            <a:r>
              <a:rPr lang="es-ES" b="1" cap="all" dirty="0" smtClean="0">
                <a:solidFill>
                  <a:schemeClr val="bg1"/>
                </a:solidFill>
              </a:rPr>
              <a:t>función asistencial </a:t>
            </a:r>
            <a:endParaRPr lang="es-ES" b="1" dirty="0">
              <a:solidFill>
                <a:schemeClr val="bg1"/>
              </a:solidFill>
            </a:endParaRPr>
          </a:p>
        </p:txBody>
      </p:sp>
      <p:sp>
        <p:nvSpPr>
          <p:cNvPr id="10" name="9 CuadroTexto"/>
          <p:cNvSpPr txBox="1"/>
          <p:nvPr/>
        </p:nvSpPr>
        <p:spPr>
          <a:xfrm>
            <a:off x="1187624" y="764704"/>
            <a:ext cx="5256584" cy="584775"/>
          </a:xfrm>
          <a:prstGeom prst="rect">
            <a:avLst/>
          </a:prstGeom>
          <a:noFill/>
        </p:spPr>
        <p:txBody>
          <a:bodyPr wrap="square" rtlCol="0">
            <a:spAutoFit/>
          </a:bodyPr>
          <a:lstStyle/>
          <a:p>
            <a:r>
              <a:rPr lang="es-ES" sz="3200" dirty="0" smtClean="0">
                <a:solidFill>
                  <a:srgbClr val="FFFF00"/>
                </a:solidFill>
              </a:rPr>
              <a:t>Quirófanos  semanales</a:t>
            </a:r>
            <a:endParaRPr lang="es-ES" sz="3200" dirty="0"/>
          </a:p>
        </p:txBody>
      </p:sp>
      <p:sp>
        <p:nvSpPr>
          <p:cNvPr id="16" name="15 CuadroTexto"/>
          <p:cNvSpPr txBox="1"/>
          <p:nvPr/>
        </p:nvSpPr>
        <p:spPr>
          <a:xfrm>
            <a:off x="1187624" y="5805264"/>
            <a:ext cx="4752528" cy="400110"/>
          </a:xfrm>
          <a:prstGeom prst="rect">
            <a:avLst/>
          </a:prstGeom>
          <a:noFill/>
        </p:spPr>
        <p:txBody>
          <a:bodyPr wrap="square" rtlCol="0">
            <a:spAutoFit/>
          </a:bodyPr>
          <a:lstStyle/>
          <a:p>
            <a:r>
              <a:rPr lang="es-ES" sz="2000" b="1" dirty="0" smtClean="0"/>
              <a:t>Estructura organizativa del Servicio</a:t>
            </a:r>
            <a:endParaRPr lang="es-ES" sz="2000" dirty="0"/>
          </a:p>
        </p:txBody>
      </p:sp>
      <p:graphicFrame>
        <p:nvGraphicFramePr>
          <p:cNvPr id="8" name="7 Tabla"/>
          <p:cNvGraphicFramePr>
            <a:graphicFrameLocks noGrp="1"/>
          </p:cNvGraphicFramePr>
          <p:nvPr/>
        </p:nvGraphicFramePr>
        <p:xfrm>
          <a:off x="1187624" y="1700808"/>
          <a:ext cx="7056783" cy="3672408"/>
        </p:xfrm>
        <a:graphic>
          <a:graphicData uri="http://schemas.openxmlformats.org/drawingml/2006/table">
            <a:tbl>
              <a:tblPr/>
              <a:tblGrid>
                <a:gridCol w="946674"/>
                <a:gridCol w="1297196"/>
                <a:gridCol w="1238631"/>
                <a:gridCol w="1158211"/>
                <a:gridCol w="1162581"/>
                <a:gridCol w="1253490"/>
              </a:tblGrid>
              <a:tr h="612068">
                <a:tc>
                  <a:txBody>
                    <a:bodyPr/>
                    <a:lstStyle/>
                    <a:p>
                      <a:pPr>
                        <a:spcAft>
                          <a:spcPts val="0"/>
                        </a:spcAft>
                      </a:pPr>
                      <a:r>
                        <a:rPr lang="es-ES" sz="1400" baseline="0" dirty="0">
                          <a:solidFill>
                            <a:schemeClr val="bg1"/>
                          </a:solidFill>
                          <a:latin typeface="Times New Roman"/>
                          <a:ea typeface="Times New Roman"/>
                          <a:cs typeface="Arial"/>
                        </a:rPr>
                        <a:t>Quirófanos</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s-ES" sz="1400" baseline="0" dirty="0">
                          <a:solidFill>
                            <a:schemeClr val="bg1"/>
                          </a:solidFill>
                          <a:latin typeface="Times New Roman"/>
                          <a:ea typeface="Times New Roman"/>
                          <a:cs typeface="Arial"/>
                        </a:rPr>
                        <a:t>Lunes</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s-ES" sz="1400" baseline="0" dirty="0">
                          <a:solidFill>
                            <a:schemeClr val="bg1"/>
                          </a:solidFill>
                          <a:latin typeface="Times New Roman"/>
                          <a:ea typeface="Times New Roman"/>
                          <a:cs typeface="Arial"/>
                        </a:rPr>
                        <a:t>Martes</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s-ES" sz="1400" baseline="0" dirty="0">
                          <a:solidFill>
                            <a:schemeClr val="bg1"/>
                          </a:solidFill>
                          <a:latin typeface="Times New Roman"/>
                          <a:ea typeface="Times New Roman"/>
                          <a:cs typeface="Arial"/>
                        </a:rPr>
                        <a:t>Miércoles</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s-ES" sz="1400" baseline="0" dirty="0">
                          <a:solidFill>
                            <a:schemeClr val="bg1"/>
                          </a:solidFill>
                          <a:latin typeface="Times New Roman"/>
                          <a:ea typeface="Times New Roman"/>
                          <a:cs typeface="Arial"/>
                        </a:rPr>
                        <a:t>Jueves</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s-ES" sz="1400" baseline="0" dirty="0">
                          <a:solidFill>
                            <a:schemeClr val="bg1"/>
                          </a:solidFill>
                          <a:latin typeface="Times New Roman"/>
                          <a:ea typeface="Times New Roman"/>
                          <a:cs typeface="Arial"/>
                        </a:rPr>
                        <a:t>Viernes</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C99"/>
                    </a:solidFill>
                  </a:tcPr>
                </a:tc>
              </a:tr>
              <a:tr h="612068">
                <a:tc>
                  <a:txBody>
                    <a:bodyPr/>
                    <a:lstStyle/>
                    <a:p>
                      <a:pPr algn="ctr">
                        <a:spcAft>
                          <a:spcPts val="0"/>
                        </a:spcAft>
                      </a:pPr>
                      <a:r>
                        <a:rPr lang="es-ES" sz="1400" baseline="0" dirty="0">
                          <a:solidFill>
                            <a:schemeClr val="bg1"/>
                          </a:solidFill>
                          <a:latin typeface="Times New Roman"/>
                          <a:ea typeface="Times New Roman"/>
                          <a:cs typeface="Arial"/>
                        </a:rPr>
                        <a:t>8D (1)</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spcAft>
                          <a:spcPts val="0"/>
                        </a:spcAft>
                      </a:pPr>
                      <a:r>
                        <a:rPr lang="es-ES" sz="1000" b="1" baseline="0" dirty="0">
                          <a:solidFill>
                            <a:schemeClr val="bg1"/>
                          </a:solidFill>
                          <a:latin typeface="Times New Roman"/>
                          <a:ea typeface="Times New Roman"/>
                          <a:cs typeface="Arial"/>
                        </a:rPr>
                        <a:t>  </a:t>
                      </a:r>
                      <a:r>
                        <a:rPr lang="es-ES" sz="1400" b="1" baseline="0" dirty="0">
                          <a:solidFill>
                            <a:schemeClr val="bg1"/>
                          </a:solidFill>
                          <a:latin typeface="Times New Roman"/>
                          <a:ea typeface="Times New Roman"/>
                          <a:cs typeface="Arial"/>
                        </a:rPr>
                        <a:t>Retina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36C0A"/>
                    </a:solidFill>
                  </a:tcPr>
                </a:tc>
                <a:tc>
                  <a:txBody>
                    <a:bodyPr/>
                    <a:lstStyle/>
                    <a:p>
                      <a:pPr>
                        <a:spcAft>
                          <a:spcPts val="0"/>
                        </a:spcAft>
                      </a:pPr>
                      <a:r>
                        <a:rPr lang="es-ES" sz="1000" b="1" baseline="0" dirty="0">
                          <a:solidFill>
                            <a:schemeClr val="bg1"/>
                          </a:solidFill>
                          <a:latin typeface="Times New Roman"/>
                          <a:ea typeface="Times New Roman"/>
                          <a:cs typeface="Arial"/>
                        </a:rPr>
                        <a:t>  </a:t>
                      </a:r>
                      <a:r>
                        <a:rPr lang="es-ES" sz="1400" b="1" baseline="0" dirty="0">
                          <a:solidFill>
                            <a:schemeClr val="bg1"/>
                          </a:solidFill>
                          <a:latin typeface="Times New Roman"/>
                          <a:ea typeface="Times New Roman"/>
                          <a:cs typeface="Arial"/>
                        </a:rPr>
                        <a:t>Retina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36C0A"/>
                    </a:solidFill>
                  </a:tcPr>
                </a:tc>
                <a:tc>
                  <a:txBody>
                    <a:bodyPr/>
                    <a:lstStyle/>
                    <a:p>
                      <a:pPr>
                        <a:spcAft>
                          <a:spcPts val="0"/>
                        </a:spcAft>
                      </a:pPr>
                      <a:r>
                        <a:rPr lang="es-ES" sz="1000" b="1" baseline="0" dirty="0">
                          <a:solidFill>
                            <a:schemeClr val="bg1"/>
                          </a:solidFill>
                          <a:latin typeface="Times New Roman"/>
                          <a:ea typeface="Times New Roman"/>
                          <a:cs typeface="Arial"/>
                        </a:rPr>
                        <a:t>  </a:t>
                      </a:r>
                      <a:r>
                        <a:rPr lang="es-ES" sz="1400" b="1" baseline="0" dirty="0">
                          <a:solidFill>
                            <a:schemeClr val="bg1"/>
                          </a:solidFill>
                          <a:latin typeface="Times New Roman"/>
                          <a:ea typeface="Times New Roman"/>
                          <a:cs typeface="Arial"/>
                        </a:rPr>
                        <a:t>Retina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36C0A"/>
                    </a:solidFill>
                  </a:tcPr>
                </a:tc>
                <a:tc>
                  <a:txBody>
                    <a:bodyPr/>
                    <a:lstStyle/>
                    <a:p>
                      <a:pPr>
                        <a:spcAft>
                          <a:spcPts val="0"/>
                        </a:spcAft>
                      </a:pPr>
                      <a:r>
                        <a:rPr lang="es-ES" sz="1000" b="1" baseline="0" dirty="0">
                          <a:solidFill>
                            <a:schemeClr val="bg1"/>
                          </a:solidFill>
                          <a:latin typeface="Times New Roman"/>
                          <a:ea typeface="Times New Roman"/>
                          <a:cs typeface="Arial"/>
                        </a:rPr>
                        <a:t>  </a:t>
                      </a:r>
                      <a:r>
                        <a:rPr lang="es-ES" sz="1400" b="1" baseline="0" dirty="0">
                          <a:solidFill>
                            <a:schemeClr val="bg1"/>
                          </a:solidFill>
                          <a:latin typeface="Times New Roman"/>
                          <a:ea typeface="Times New Roman"/>
                          <a:cs typeface="Arial"/>
                        </a:rPr>
                        <a:t>Retina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36C0A"/>
                    </a:solidFill>
                  </a:tcPr>
                </a:tc>
                <a:tc>
                  <a:txBody>
                    <a:bodyPr/>
                    <a:lstStyle/>
                    <a:p>
                      <a:pPr>
                        <a:spcAft>
                          <a:spcPts val="0"/>
                        </a:spcAft>
                      </a:pPr>
                      <a:r>
                        <a:rPr lang="es-ES" sz="1000" b="1" baseline="0" dirty="0">
                          <a:solidFill>
                            <a:schemeClr val="bg1"/>
                          </a:solidFill>
                          <a:latin typeface="Times New Roman"/>
                          <a:ea typeface="Times New Roman"/>
                          <a:cs typeface="Arial"/>
                        </a:rPr>
                        <a:t>  </a:t>
                      </a:r>
                      <a:r>
                        <a:rPr lang="es-ES" sz="1400" b="1" baseline="0" dirty="0">
                          <a:solidFill>
                            <a:schemeClr val="bg1"/>
                          </a:solidFill>
                          <a:latin typeface="Times New Roman"/>
                          <a:ea typeface="Times New Roman"/>
                          <a:cs typeface="Arial"/>
                        </a:rPr>
                        <a:t>Retina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36C0A"/>
                    </a:solidFill>
                  </a:tcPr>
                </a:tc>
              </a:tr>
              <a:tr h="612068">
                <a:tc>
                  <a:txBody>
                    <a:bodyPr/>
                    <a:lstStyle/>
                    <a:p>
                      <a:pPr algn="ctr">
                        <a:spcAft>
                          <a:spcPts val="0"/>
                        </a:spcAft>
                      </a:pPr>
                      <a:r>
                        <a:rPr lang="es-ES" sz="1400" baseline="0" dirty="0">
                          <a:solidFill>
                            <a:schemeClr val="bg1"/>
                          </a:solidFill>
                          <a:latin typeface="Times New Roman"/>
                          <a:ea typeface="Times New Roman"/>
                          <a:cs typeface="Arial"/>
                        </a:rPr>
                        <a:t>8D (2)</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spcAft>
                          <a:spcPts val="0"/>
                        </a:spcAft>
                      </a:pPr>
                      <a:r>
                        <a:rPr lang="es-ES" sz="1400" b="1" baseline="0" dirty="0">
                          <a:solidFill>
                            <a:schemeClr val="bg1"/>
                          </a:solidFill>
                          <a:latin typeface="Times New Roman"/>
                          <a:ea typeface="Times New Roman"/>
                          <a:cs typeface="Arial"/>
                        </a:rPr>
                        <a:t>Polo Anterior</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1400" b="1" baseline="0" dirty="0">
                          <a:solidFill>
                            <a:schemeClr val="bg1"/>
                          </a:solidFill>
                          <a:latin typeface="Times New Roman"/>
                          <a:ea typeface="Times New Roman"/>
                          <a:cs typeface="Arial"/>
                        </a:rPr>
                        <a:t>Motilidad</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B0F0"/>
                    </a:solidFill>
                  </a:tcPr>
                </a:tc>
                <a:tc>
                  <a:txBody>
                    <a:bodyPr/>
                    <a:lstStyle/>
                    <a:p>
                      <a:pPr>
                        <a:spcAft>
                          <a:spcPts val="0"/>
                        </a:spcAft>
                      </a:pPr>
                      <a:r>
                        <a:rPr lang="es-ES" sz="1400" b="1" baseline="0" dirty="0">
                          <a:solidFill>
                            <a:schemeClr val="bg1"/>
                          </a:solidFill>
                          <a:latin typeface="Times New Roman"/>
                          <a:ea typeface="Times New Roman"/>
                          <a:cs typeface="Arial"/>
                        </a:rPr>
                        <a:t>Polo Anterior</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1400" b="1" baseline="0" dirty="0">
                          <a:solidFill>
                            <a:schemeClr val="bg1"/>
                          </a:solidFill>
                          <a:latin typeface="Times New Roman"/>
                          <a:ea typeface="Times New Roman"/>
                          <a:cs typeface="Arial"/>
                        </a:rPr>
                        <a:t>Motilidad</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B0F0"/>
                    </a:solidFill>
                  </a:tcPr>
                </a:tc>
                <a:tc>
                  <a:txBody>
                    <a:bodyPr/>
                    <a:lstStyle/>
                    <a:p>
                      <a:pPr>
                        <a:spcAft>
                          <a:spcPts val="0"/>
                        </a:spcAft>
                      </a:pPr>
                      <a:r>
                        <a:rPr lang="es-ES" sz="1400" b="1" baseline="0" dirty="0">
                          <a:solidFill>
                            <a:schemeClr val="bg1"/>
                          </a:solidFill>
                          <a:latin typeface="Times New Roman"/>
                          <a:ea typeface="Times New Roman"/>
                          <a:cs typeface="Arial"/>
                        </a:rPr>
                        <a:t>Glaucoma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9594"/>
                    </a:solidFill>
                  </a:tcPr>
                </a:tc>
              </a:tr>
              <a:tr h="612068">
                <a:tc>
                  <a:txBody>
                    <a:bodyPr/>
                    <a:lstStyle/>
                    <a:p>
                      <a:pPr algn="ctr">
                        <a:spcAft>
                          <a:spcPts val="0"/>
                        </a:spcAft>
                      </a:pPr>
                      <a:r>
                        <a:rPr lang="es-ES" sz="1400" baseline="0" dirty="0">
                          <a:solidFill>
                            <a:schemeClr val="bg1"/>
                          </a:solidFill>
                          <a:latin typeface="Times New Roman"/>
                          <a:ea typeface="Times New Roman"/>
                          <a:cs typeface="Arial"/>
                        </a:rPr>
                        <a:t>8D (3)</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spcAft>
                          <a:spcPts val="0"/>
                        </a:spcAft>
                      </a:pPr>
                      <a:r>
                        <a:rPr lang="es-ES" sz="1400" b="1" baseline="0" dirty="0">
                          <a:solidFill>
                            <a:schemeClr val="bg1"/>
                          </a:solidFill>
                          <a:latin typeface="Times New Roman"/>
                          <a:ea typeface="Times New Roman"/>
                          <a:cs typeface="Arial"/>
                        </a:rPr>
                        <a:t>Oculoplastia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2D050"/>
                    </a:solidFill>
                  </a:tcPr>
                </a:tc>
                <a:tc>
                  <a:txBody>
                    <a:bodyPr/>
                    <a:lstStyle/>
                    <a:p>
                      <a:pPr>
                        <a:spcAft>
                          <a:spcPts val="0"/>
                        </a:spcAft>
                      </a:pPr>
                      <a:r>
                        <a:rPr lang="es-ES" sz="1400" b="1" baseline="0" dirty="0">
                          <a:solidFill>
                            <a:schemeClr val="bg1"/>
                          </a:solidFill>
                          <a:latin typeface="Times New Roman"/>
                          <a:ea typeface="Times New Roman"/>
                          <a:cs typeface="Arial"/>
                        </a:rPr>
                        <a:t>Glaucoma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9594"/>
                    </a:solidFill>
                  </a:tcPr>
                </a:tc>
                <a:tc>
                  <a:txBody>
                    <a:bodyPr/>
                    <a:lstStyle/>
                    <a:p>
                      <a:pPr>
                        <a:spcAft>
                          <a:spcPts val="0"/>
                        </a:spcAft>
                      </a:pPr>
                      <a:r>
                        <a:rPr lang="es-ES" sz="1400" b="1" baseline="0" dirty="0">
                          <a:solidFill>
                            <a:schemeClr val="bg1"/>
                          </a:solidFill>
                          <a:latin typeface="Times New Roman"/>
                          <a:ea typeface="Times New Roman"/>
                          <a:cs typeface="Arial"/>
                        </a:rPr>
                        <a:t>Glaucoma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9594"/>
                    </a:solidFill>
                  </a:tcPr>
                </a:tc>
                <a:tc>
                  <a:txBody>
                    <a:bodyPr/>
                    <a:lstStyle/>
                    <a:p>
                      <a:pPr>
                        <a:spcAft>
                          <a:spcPts val="0"/>
                        </a:spcAft>
                      </a:pPr>
                      <a:r>
                        <a:rPr lang="es-ES" sz="1400" b="1" baseline="0" dirty="0">
                          <a:solidFill>
                            <a:schemeClr val="bg1"/>
                          </a:solidFill>
                          <a:latin typeface="Times New Roman"/>
                          <a:ea typeface="Times New Roman"/>
                          <a:cs typeface="Arial"/>
                        </a:rPr>
                        <a:t>Oculoplastia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2D050"/>
                    </a:solidFill>
                  </a:tcPr>
                </a:tc>
                <a:tc>
                  <a:txBody>
                    <a:bodyPr/>
                    <a:lstStyle/>
                    <a:p>
                      <a:pPr>
                        <a:spcAft>
                          <a:spcPts val="0"/>
                        </a:spcAft>
                      </a:pPr>
                      <a:r>
                        <a:rPr lang="es-ES" sz="1400" b="1" baseline="0" dirty="0">
                          <a:solidFill>
                            <a:schemeClr val="bg1"/>
                          </a:solidFill>
                          <a:latin typeface="Times New Roman"/>
                          <a:ea typeface="Times New Roman"/>
                          <a:cs typeface="Arial"/>
                        </a:rPr>
                        <a:t>Oculoplastia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2D050"/>
                    </a:solidFill>
                  </a:tcPr>
                </a:tc>
              </a:tr>
              <a:tr h="612068">
                <a:tc>
                  <a:txBody>
                    <a:bodyPr/>
                    <a:lstStyle/>
                    <a:p>
                      <a:pPr algn="ctr">
                        <a:spcAft>
                          <a:spcPts val="0"/>
                        </a:spcAft>
                      </a:pPr>
                      <a:r>
                        <a:rPr lang="es-ES" sz="1400" baseline="0" dirty="0">
                          <a:solidFill>
                            <a:schemeClr val="bg1"/>
                          </a:solidFill>
                          <a:latin typeface="Times New Roman"/>
                          <a:ea typeface="Times New Roman"/>
                          <a:cs typeface="Arial"/>
                        </a:rPr>
                        <a:t>UCMA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spcAft>
                          <a:spcPts val="0"/>
                        </a:spcAft>
                      </a:pPr>
                      <a:r>
                        <a:rPr lang="es-ES" sz="1400" b="1" baseline="0" dirty="0">
                          <a:solidFill>
                            <a:schemeClr val="bg1"/>
                          </a:solidFill>
                          <a:latin typeface="Times New Roman"/>
                          <a:ea typeface="Times New Roman"/>
                          <a:cs typeface="Arial"/>
                        </a:rPr>
                        <a:t>Polo Anterior</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1400" b="1" baseline="0" dirty="0">
                          <a:solidFill>
                            <a:schemeClr val="bg1"/>
                          </a:solidFill>
                          <a:latin typeface="Times New Roman"/>
                          <a:ea typeface="Times New Roman"/>
                          <a:cs typeface="Arial"/>
                        </a:rPr>
                        <a:t>Glaucoma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9594"/>
                    </a:solidFill>
                  </a:tcPr>
                </a:tc>
                <a:tc>
                  <a:txBody>
                    <a:bodyPr/>
                    <a:lstStyle/>
                    <a:p>
                      <a:pPr>
                        <a:spcAft>
                          <a:spcPts val="0"/>
                        </a:spcAft>
                      </a:pPr>
                      <a:r>
                        <a:rPr lang="es-ES" sz="1400" b="1" baseline="0" dirty="0">
                          <a:solidFill>
                            <a:schemeClr val="bg1"/>
                          </a:solidFill>
                          <a:latin typeface="Times New Roman"/>
                          <a:ea typeface="Times New Roman"/>
                          <a:cs typeface="Arial"/>
                        </a:rPr>
                        <a:t>Polo</a:t>
                      </a:r>
                      <a:r>
                        <a:rPr lang="es-ES" sz="1000" b="1" baseline="0" dirty="0">
                          <a:solidFill>
                            <a:schemeClr val="bg1"/>
                          </a:solidFill>
                          <a:latin typeface="Times New Roman"/>
                          <a:ea typeface="Times New Roman"/>
                          <a:cs typeface="Arial"/>
                        </a:rPr>
                        <a:t> </a:t>
                      </a:r>
                      <a:r>
                        <a:rPr lang="es-ES" sz="1400" b="1" baseline="0" dirty="0">
                          <a:solidFill>
                            <a:schemeClr val="bg1"/>
                          </a:solidFill>
                          <a:latin typeface="Times New Roman"/>
                          <a:ea typeface="Times New Roman"/>
                          <a:cs typeface="Arial"/>
                        </a:rPr>
                        <a:t>Anterior</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1400" b="1" baseline="0" dirty="0">
                          <a:solidFill>
                            <a:schemeClr val="bg1"/>
                          </a:solidFill>
                          <a:latin typeface="Times New Roman"/>
                          <a:ea typeface="Times New Roman"/>
                          <a:cs typeface="Arial"/>
                        </a:rPr>
                        <a:t>Polo Anterior </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1400" b="1" baseline="0" dirty="0">
                          <a:solidFill>
                            <a:schemeClr val="bg1"/>
                          </a:solidFill>
                          <a:latin typeface="Times New Roman"/>
                          <a:ea typeface="Times New Roman"/>
                          <a:cs typeface="Arial"/>
                        </a:rPr>
                        <a:t>Polo Anterior</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r>
              <a:tr h="612068">
                <a:tc>
                  <a:txBody>
                    <a:bodyPr/>
                    <a:lstStyle/>
                    <a:p>
                      <a:pPr algn="ctr">
                        <a:spcAft>
                          <a:spcPts val="0"/>
                        </a:spcAft>
                      </a:pPr>
                      <a:r>
                        <a:rPr lang="es-ES" sz="1400" baseline="0" dirty="0">
                          <a:solidFill>
                            <a:schemeClr val="bg1"/>
                          </a:solidFill>
                          <a:latin typeface="Times New Roman"/>
                          <a:ea typeface="Times New Roman"/>
                          <a:cs typeface="Arial"/>
                        </a:rPr>
                        <a:t>8D (tarde)</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6D9F1"/>
                    </a:solidFill>
                  </a:tcPr>
                </a:tc>
                <a:tc>
                  <a:txBody>
                    <a:bodyPr/>
                    <a:lstStyle/>
                    <a:p>
                      <a:pPr>
                        <a:spcAft>
                          <a:spcPts val="0"/>
                        </a:spcAft>
                      </a:pPr>
                      <a:r>
                        <a:rPr lang="es-ES" sz="1400" b="1" baseline="0" dirty="0">
                          <a:solidFill>
                            <a:schemeClr val="bg1"/>
                          </a:solidFill>
                          <a:latin typeface="Times New Roman"/>
                          <a:ea typeface="Times New Roman"/>
                          <a:cs typeface="Arial"/>
                        </a:rPr>
                        <a:t>Polo Anterior </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1400" b="1" baseline="0" dirty="0">
                          <a:solidFill>
                            <a:schemeClr val="bg1"/>
                          </a:solidFill>
                          <a:latin typeface="Times New Roman"/>
                          <a:ea typeface="Times New Roman"/>
                          <a:cs typeface="Arial"/>
                        </a:rPr>
                        <a:t>Polo Anterior </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1000" b="1" baseline="0" dirty="0">
                          <a:solidFill>
                            <a:schemeClr val="bg1"/>
                          </a:solidFill>
                          <a:latin typeface="Times New Roman"/>
                          <a:ea typeface="Times New Roman"/>
                          <a:cs typeface="Arial"/>
                        </a:rPr>
                        <a:t>  </a:t>
                      </a:r>
                      <a:r>
                        <a:rPr lang="es-ES" sz="1400" b="1" baseline="0" dirty="0">
                          <a:solidFill>
                            <a:schemeClr val="bg1"/>
                          </a:solidFill>
                          <a:latin typeface="Times New Roman"/>
                          <a:ea typeface="Times New Roman"/>
                          <a:cs typeface="Arial"/>
                        </a:rPr>
                        <a:t>Retina</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36C0A"/>
                    </a:solidFill>
                  </a:tcPr>
                </a:tc>
                <a:tc>
                  <a:txBody>
                    <a:bodyPr/>
                    <a:lstStyle/>
                    <a:p>
                      <a:pPr>
                        <a:spcAft>
                          <a:spcPts val="0"/>
                        </a:spcAft>
                      </a:pPr>
                      <a:r>
                        <a:rPr lang="es-ES" sz="1400" b="1" baseline="0" dirty="0">
                          <a:solidFill>
                            <a:schemeClr val="bg1"/>
                          </a:solidFill>
                          <a:latin typeface="Times New Roman"/>
                          <a:ea typeface="Times New Roman"/>
                          <a:cs typeface="Arial"/>
                        </a:rPr>
                        <a:t>Polo Anterior </a:t>
                      </a:r>
                      <a:endParaRPr lang="es-ES" sz="14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spcAft>
                          <a:spcPts val="0"/>
                        </a:spcAft>
                      </a:pPr>
                      <a:endParaRPr lang="es-ES" sz="1200" baseline="0" dirty="0">
                        <a:solidFill>
                          <a:schemeClr val="bg1"/>
                        </a:solidFill>
                        <a:latin typeface="Times New Roman"/>
                        <a:ea typeface="Times New Roman"/>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2"/>
                    </a:solidFill>
                  </a:tcPr>
                </a:tc>
              </a:tr>
            </a:tbl>
          </a:graphicData>
        </a:graphic>
      </p:graphicFrame>
      <p:sp>
        <p:nvSpPr>
          <p:cNvPr id="7" name="4 Subtítulo"/>
          <p:cNvSpPr txBox="1">
            <a:spLocks/>
          </p:cNvSpPr>
          <p:nvPr/>
        </p:nvSpPr>
        <p:spPr>
          <a:xfrm>
            <a:off x="6156176" y="6093296"/>
            <a:ext cx="2808312"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Adquisición de la experiencia quirúrgica </a:t>
            </a:r>
            <a:endParaRPr lang="es-ES" sz="3600" dirty="0"/>
          </a:p>
        </p:txBody>
      </p:sp>
      <p:graphicFrame>
        <p:nvGraphicFramePr>
          <p:cNvPr id="7" name="6 Diagrama"/>
          <p:cNvGraphicFramePr/>
          <p:nvPr/>
        </p:nvGraphicFramePr>
        <p:xfrm>
          <a:off x="1475656" y="1844824"/>
          <a:ext cx="60960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Adiestramiento con el microscopio, las incisiones corneales y suturas </a:t>
            </a:r>
            <a:endParaRPr lang="es-ES" sz="3600" dirty="0"/>
          </a:p>
        </p:txBody>
      </p:sp>
      <p:graphicFrame>
        <p:nvGraphicFramePr>
          <p:cNvPr id="7" name="6 Diagrama"/>
          <p:cNvGraphicFramePr/>
          <p:nvPr/>
        </p:nvGraphicFramePr>
        <p:xfrm>
          <a:off x="1475656" y="1844824"/>
          <a:ext cx="60960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smtClean="0"/>
              <a:t>Cometidos obligados de los R menores</a:t>
            </a:r>
            <a:endParaRPr lang="es-ES" sz="3600" dirty="0"/>
          </a:p>
        </p:txBody>
      </p:sp>
      <p:graphicFrame>
        <p:nvGraphicFramePr>
          <p:cNvPr id="7" name="6 Diagrama"/>
          <p:cNvGraphicFramePr/>
          <p:nvPr/>
        </p:nvGraphicFramePr>
        <p:xfrm>
          <a:off x="1475656" y="1844824"/>
          <a:ext cx="60960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ubtítulo"/>
          <p:cNvSpPr txBox="1">
            <a:spLocks/>
          </p:cNvSpPr>
          <p:nvPr/>
        </p:nvSpPr>
        <p:spPr>
          <a:xfrm>
            <a:off x="6372200" y="6093296"/>
            <a:ext cx="2592288" cy="576064"/>
          </a:xfrm>
          <a:prstGeom prst="rect">
            <a:avLst/>
          </a:prstGeom>
          <a:solidFill>
            <a:schemeClr val="bg2">
              <a:shade val="75000"/>
            </a:schemeClr>
          </a:solidFill>
        </p:spPr>
        <p:txBody>
          <a:bodyPr vert="horz" lIns="54864" tIns="91440" rtlCol="0">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Hospital Ramón y Cajal</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5434</TotalTime>
  <Words>1763</Words>
  <Application>Microsoft Office PowerPoint</Application>
  <PresentationFormat>Presentación en pantalla (4:3)</PresentationFormat>
  <Paragraphs>643</Paragraphs>
  <Slides>31</Slides>
  <Notes>21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Módulo</vt:lpstr>
      <vt:lpstr>Objetivos de aprendizaje quirúrgico por año de Residencia Conceptos teóricos para la cirugía</vt:lpstr>
      <vt:lpstr>Diapositiva 2</vt:lpstr>
      <vt:lpstr>Diapositiva 3</vt:lpstr>
      <vt:lpstr>Diapositiva 4</vt:lpstr>
      <vt:lpstr>Diapositiva 5</vt:lpstr>
      <vt:lpstr>Diapositiva 6</vt:lpstr>
      <vt:lpstr>Adquisición de la experiencia quirúrgica </vt:lpstr>
      <vt:lpstr>Adiestramiento con el microscopio, las incisiones corneales y suturas </vt:lpstr>
      <vt:lpstr>Cometidos obligados de los R menores</vt:lpstr>
      <vt:lpstr>SUBESPECIALIDADES</vt:lpstr>
      <vt:lpstr>Niveles de exigencia-tutelaje quirúrgicos</vt:lpstr>
      <vt:lpstr>Niveles de exigencia-tutelaje quirúrgicos</vt:lpstr>
      <vt:lpstr>Niveles de exigencia-tutelaje quirúrgicos</vt:lpstr>
      <vt:lpstr>Niveles de exigencia-tutelaje quirúrgicos</vt:lpstr>
      <vt:lpstr>Niveles de exigencia-tutelaje quirúrgicos</vt:lpstr>
      <vt:lpstr>Niveles de exigencia-tutelaje quirúrgicos</vt:lpstr>
      <vt:lpstr>SUBESPECIALIDADES</vt:lpstr>
      <vt:lpstr>Niveles de exigencia-tutelaje quirúrgicos</vt:lpstr>
      <vt:lpstr>Niveles de exigencia-tutelaje quirúrgicos</vt:lpstr>
      <vt:lpstr>SUBESPECIALIDADES</vt:lpstr>
      <vt:lpstr>Niveles de exigencia-tutelaje quirúrgicos</vt:lpstr>
      <vt:lpstr>Niveles de exigencia-tutelaje quirúrgicos</vt:lpstr>
      <vt:lpstr>Niveles de exigencia-tutelaje quirúrgicos</vt:lpstr>
      <vt:lpstr>Niveles de exigencia-tutelaje quirúrgicos</vt:lpstr>
      <vt:lpstr>Niveles de exigencia-tutelaje quirúrgicos</vt:lpstr>
      <vt:lpstr>SUBESPECIALIDADES</vt:lpstr>
      <vt:lpstr>Niveles de exigencia-tutelaje quirúrgicos</vt:lpstr>
      <vt:lpstr>SUBESPECIALIDADES</vt:lpstr>
      <vt:lpstr>Niveles de exigencia-tutelaje quirúrgicos</vt:lpstr>
      <vt:lpstr>Niveles de exigencia-tutelaje quirúrgicos</vt:lpstr>
      <vt:lpstr>M. Ruiz Hospital Ramón y Cajal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Objetivos de aprendizaje quirúrgico por año de Residencia Conceptos teóricos para la cirugía</dc:title>
  <dc:creator>MIGUEL FRANCISCO</dc:creator>
  <cp:lastModifiedBy>Miguel Francisco Ruiz</cp:lastModifiedBy>
  <cp:revision>164</cp:revision>
  <dcterms:created xsi:type="dcterms:W3CDTF">2016-09-14T23:19:53Z</dcterms:created>
  <dcterms:modified xsi:type="dcterms:W3CDTF">2016-09-23T09:12:48Z</dcterms:modified>
</cp:coreProperties>
</file>